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265" r:id="rId3"/>
    <p:sldId id="269" r:id="rId4"/>
    <p:sldId id="296" r:id="rId5"/>
    <p:sldId id="297" r:id="rId6"/>
    <p:sldId id="273" r:id="rId7"/>
    <p:sldId id="257" r:id="rId8"/>
    <p:sldId id="307" r:id="rId9"/>
    <p:sldId id="309" r:id="rId10"/>
    <p:sldId id="338" r:id="rId11"/>
    <p:sldId id="308" r:id="rId12"/>
    <p:sldId id="301" r:id="rId13"/>
    <p:sldId id="302" r:id="rId14"/>
    <p:sldId id="358" r:id="rId15"/>
    <p:sldId id="310" r:id="rId16"/>
    <p:sldId id="351" r:id="rId17"/>
    <p:sldId id="391" r:id="rId18"/>
    <p:sldId id="352" r:id="rId19"/>
    <p:sldId id="299" r:id="rId20"/>
    <p:sldId id="357" r:id="rId21"/>
    <p:sldId id="360" r:id="rId22"/>
    <p:sldId id="362" r:id="rId23"/>
    <p:sldId id="359" r:id="rId24"/>
    <p:sldId id="361" r:id="rId25"/>
    <p:sldId id="353" r:id="rId26"/>
    <p:sldId id="354" r:id="rId27"/>
    <p:sldId id="355" r:id="rId28"/>
    <p:sldId id="356" r:id="rId29"/>
    <p:sldId id="390" r:id="rId30"/>
    <p:sldId id="343" r:id="rId31"/>
    <p:sldId id="363" r:id="rId32"/>
    <p:sldId id="364" r:id="rId33"/>
    <p:sldId id="365" r:id="rId34"/>
    <p:sldId id="366" r:id="rId35"/>
    <p:sldId id="367" r:id="rId36"/>
    <p:sldId id="368" r:id="rId37"/>
    <p:sldId id="369" r:id="rId38"/>
    <p:sldId id="370" r:id="rId39"/>
    <p:sldId id="371" r:id="rId40"/>
    <p:sldId id="372" r:id="rId41"/>
    <p:sldId id="388" r:id="rId42"/>
    <p:sldId id="389"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274" r:id="rId59"/>
    <p:sldId id="267" r:id="rId60"/>
    <p:sldId id="258" r:id="rId61"/>
    <p:sldId id="264" r:id="rId62"/>
    <p:sldId id="322" r:id="rId63"/>
    <p:sldId id="344" r:id="rId64"/>
    <p:sldId id="345" r:id="rId65"/>
    <p:sldId id="346" r:id="rId66"/>
    <p:sldId id="347" r:id="rId67"/>
    <p:sldId id="348" r:id="rId68"/>
    <p:sldId id="349" r:id="rId69"/>
    <p:sldId id="350" r:id="rId70"/>
    <p:sldId id="298" r:id="rId71"/>
    <p:sldId id="259" r:id="rId72"/>
    <p:sldId id="268" r:id="rId73"/>
    <p:sldId id="300" r:id="rId74"/>
    <p:sldId id="303" r:id="rId75"/>
    <p:sldId id="339" r:id="rId76"/>
    <p:sldId id="340" r:id="rId77"/>
    <p:sldId id="341" r:id="rId78"/>
    <p:sldId id="342" r:id="rId79"/>
    <p:sldId id="392" r:id="rId80"/>
  </p:sldIdLst>
  <p:sldSz cx="9144000" cy="6858000" type="screen4x3"/>
  <p:notesSz cx="6858000" cy="93154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66"/>
    <a:srgbClr val="B4E7EA"/>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72" autoAdjust="0"/>
    <p:restoredTop sz="94660"/>
  </p:normalViewPr>
  <p:slideViewPr>
    <p:cSldViewPr>
      <p:cViewPr varScale="1">
        <p:scale>
          <a:sx n="62" d="100"/>
          <a:sy n="62" d="100"/>
        </p:scale>
        <p:origin x="-115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1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1428571428571438E-2"/>
          <c:y val="6.8669527896995722E-2"/>
          <c:w val="0.73536299765807978"/>
          <c:h val="0.72532188841201728"/>
        </c:manualLayout>
      </c:layout>
      <c:lineChart>
        <c:grouping val="standard"/>
        <c:ser>
          <c:idx val="0"/>
          <c:order val="0"/>
          <c:tx>
            <c:strRef>
              <c:f>Sheet1!$A$2</c:f>
              <c:strCache>
                <c:ptCount val="1"/>
                <c:pt idx="0">
                  <c:v>Всього</c:v>
                </c:pt>
              </c:strCache>
            </c:strRef>
          </c:tx>
          <c:spPr>
            <a:ln w="12678">
              <a:solidFill>
                <a:srgbClr val="FF0000"/>
              </a:solidFill>
              <a:prstDash val="solid"/>
            </a:ln>
          </c:spPr>
          <c:marker>
            <c:symbol val="diamond"/>
            <c:size val="4"/>
            <c:spPr>
              <a:solidFill>
                <a:srgbClr val="FF0000"/>
              </a:solidFill>
              <a:ln>
                <a:solidFill>
                  <a:srgbClr val="FF0000"/>
                </a:solidFill>
                <a:prstDash val="solid"/>
              </a:ln>
            </c:spPr>
          </c:marker>
          <c:cat>
            <c:numRef>
              <c:f>Sheet1!$B$1:$Q$1</c:f>
              <c:numCache>
                <c:formatCode>\О\с\н\о\в\н\о\й</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Sheet1!$B$2:$P$2</c:f>
              <c:numCache>
                <c:formatCode>\О\с\н\о\в\н\о\й</c:formatCode>
                <c:ptCount val="15"/>
                <c:pt idx="0">
                  <c:v>21</c:v>
                </c:pt>
                <c:pt idx="1">
                  <c:v>37</c:v>
                </c:pt>
                <c:pt idx="2">
                  <c:v>46</c:v>
                </c:pt>
                <c:pt idx="3">
                  <c:v>33</c:v>
                </c:pt>
                <c:pt idx="4">
                  <c:v>42</c:v>
                </c:pt>
                <c:pt idx="5">
                  <c:v>41</c:v>
                </c:pt>
                <c:pt idx="6">
                  <c:v>72</c:v>
                </c:pt>
                <c:pt idx="7">
                  <c:v>65</c:v>
                </c:pt>
                <c:pt idx="8">
                  <c:v>55</c:v>
                </c:pt>
                <c:pt idx="9">
                  <c:v>59</c:v>
                </c:pt>
                <c:pt idx="10">
                  <c:v>67</c:v>
                </c:pt>
                <c:pt idx="11">
                  <c:v>63</c:v>
                </c:pt>
                <c:pt idx="12">
                  <c:v>45</c:v>
                </c:pt>
                <c:pt idx="13">
                  <c:v>61</c:v>
                </c:pt>
                <c:pt idx="14">
                  <c:v>47</c:v>
                </c:pt>
              </c:numCache>
            </c:numRef>
          </c:val>
        </c:ser>
        <c:ser>
          <c:idx val="1"/>
          <c:order val="1"/>
          <c:tx>
            <c:strRef>
              <c:f>Sheet1!$A$3</c:f>
              <c:strCache>
                <c:ptCount val="1"/>
                <c:pt idx="0">
                  <c:v>Elsevier</c:v>
                </c:pt>
              </c:strCache>
            </c:strRef>
          </c:tx>
          <c:spPr>
            <a:ln w="38033">
              <a:solidFill>
                <a:srgbClr val="0000FF"/>
              </a:solidFill>
              <a:prstDash val="solid"/>
            </a:ln>
          </c:spPr>
          <c:marker>
            <c:symbol val="square"/>
            <c:size val="8"/>
            <c:spPr>
              <a:solidFill>
                <a:srgbClr val="FFFF00"/>
              </a:solidFill>
              <a:ln>
                <a:solidFill>
                  <a:srgbClr val="0000FF"/>
                </a:solidFill>
                <a:prstDash val="solid"/>
              </a:ln>
            </c:spPr>
          </c:marker>
          <c:cat>
            <c:numRef>
              <c:f>Sheet1!$B$1:$Q$1</c:f>
              <c:numCache>
                <c:formatCode>\О\с\н\о\в\н\о\й</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Sheet1!$B$3:$P$3</c:f>
              <c:numCache>
                <c:formatCode>\О\с\н\о\в\н\о\й</c:formatCode>
                <c:ptCount val="15"/>
                <c:pt idx="0">
                  <c:v>0</c:v>
                </c:pt>
                <c:pt idx="1">
                  <c:v>2</c:v>
                </c:pt>
                <c:pt idx="2">
                  <c:v>0</c:v>
                </c:pt>
                <c:pt idx="3">
                  <c:v>0</c:v>
                </c:pt>
                <c:pt idx="4">
                  <c:v>10</c:v>
                </c:pt>
                <c:pt idx="5">
                  <c:v>1</c:v>
                </c:pt>
                <c:pt idx="6">
                  <c:v>4</c:v>
                </c:pt>
                <c:pt idx="7">
                  <c:v>15</c:v>
                </c:pt>
                <c:pt idx="8">
                  <c:v>5</c:v>
                </c:pt>
                <c:pt idx="9">
                  <c:v>7</c:v>
                </c:pt>
                <c:pt idx="10">
                  <c:v>5</c:v>
                </c:pt>
                <c:pt idx="11">
                  <c:v>5</c:v>
                </c:pt>
                <c:pt idx="12">
                  <c:v>9</c:v>
                </c:pt>
                <c:pt idx="13">
                  <c:v>2</c:v>
                </c:pt>
                <c:pt idx="14">
                  <c:v>1</c:v>
                </c:pt>
              </c:numCache>
            </c:numRef>
          </c:val>
        </c:ser>
        <c:ser>
          <c:idx val="2"/>
          <c:order val="2"/>
          <c:tx>
            <c:strRef>
              <c:f>Sheet1!$A$4</c:f>
              <c:strCache>
                <c:ptCount val="1"/>
                <c:pt idx="0">
                  <c:v>Springer</c:v>
                </c:pt>
              </c:strCache>
            </c:strRef>
          </c:tx>
          <c:spPr>
            <a:ln w="38033">
              <a:solidFill>
                <a:srgbClr val="00FF00"/>
              </a:solidFill>
              <a:prstDash val="solid"/>
            </a:ln>
          </c:spPr>
          <c:marker>
            <c:symbol val="triangle"/>
            <c:size val="8"/>
            <c:spPr>
              <a:solidFill>
                <a:srgbClr val="00FF00"/>
              </a:solidFill>
              <a:ln>
                <a:solidFill>
                  <a:srgbClr val="00FF00"/>
                </a:solidFill>
                <a:prstDash val="solid"/>
              </a:ln>
            </c:spPr>
          </c:marker>
          <c:cat>
            <c:numRef>
              <c:f>Sheet1!$B$1:$Q$1</c:f>
              <c:numCache>
                <c:formatCode>\О\с\н\о\в\н\о\й</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Sheet1!$B$4:$P$4</c:f>
              <c:numCache>
                <c:formatCode>\О\с\н\о\в\н\о\й</c:formatCode>
                <c:ptCount val="15"/>
                <c:pt idx="0">
                  <c:v>1</c:v>
                </c:pt>
                <c:pt idx="1">
                  <c:v>0</c:v>
                </c:pt>
                <c:pt idx="2">
                  <c:v>0</c:v>
                </c:pt>
                <c:pt idx="3">
                  <c:v>0</c:v>
                </c:pt>
                <c:pt idx="4">
                  <c:v>0</c:v>
                </c:pt>
                <c:pt idx="5">
                  <c:v>0</c:v>
                </c:pt>
                <c:pt idx="6">
                  <c:v>0</c:v>
                </c:pt>
                <c:pt idx="7">
                  <c:v>3</c:v>
                </c:pt>
                <c:pt idx="8">
                  <c:v>0</c:v>
                </c:pt>
                <c:pt idx="9">
                  <c:v>4</c:v>
                </c:pt>
                <c:pt idx="10">
                  <c:v>26</c:v>
                </c:pt>
                <c:pt idx="11">
                  <c:v>15</c:v>
                </c:pt>
                <c:pt idx="12">
                  <c:v>11</c:v>
                </c:pt>
                <c:pt idx="13">
                  <c:v>11</c:v>
                </c:pt>
                <c:pt idx="14">
                  <c:v>10</c:v>
                </c:pt>
              </c:numCache>
            </c:numRef>
          </c:val>
        </c:ser>
        <c:dLbls/>
        <c:marker val="1"/>
        <c:axId val="96664576"/>
        <c:axId val="96752384"/>
      </c:lineChart>
      <c:catAx>
        <c:axId val="96664576"/>
        <c:scaling>
          <c:orientation val="minMax"/>
        </c:scaling>
        <c:axPos val="b"/>
        <c:numFmt formatCode="\О\с\н\о\в\н\о\й" sourceLinked="1"/>
        <c:tickLblPos val="nextTo"/>
        <c:spPr>
          <a:ln w="3169">
            <a:solidFill>
              <a:schemeClr val="tx1"/>
            </a:solidFill>
            <a:prstDash val="solid"/>
          </a:ln>
        </c:spPr>
        <c:txPr>
          <a:bodyPr rot="-2700000" vert="horz"/>
          <a:lstStyle/>
          <a:p>
            <a:pPr>
              <a:defRPr/>
            </a:pPr>
            <a:endParaRPr lang="ru-RU"/>
          </a:p>
        </c:txPr>
        <c:crossAx val="96752384"/>
        <c:crosses val="autoZero"/>
        <c:auto val="1"/>
        <c:lblAlgn val="ctr"/>
        <c:lblOffset val="100"/>
        <c:tickLblSkip val="2"/>
        <c:tickMarkSkip val="1"/>
      </c:catAx>
      <c:valAx>
        <c:axId val="96752384"/>
        <c:scaling>
          <c:orientation val="minMax"/>
        </c:scaling>
        <c:axPos val="l"/>
        <c:majorGridlines>
          <c:spPr>
            <a:ln w="3169">
              <a:solidFill>
                <a:schemeClr val="tx1"/>
              </a:solidFill>
              <a:prstDash val="solid"/>
            </a:ln>
          </c:spPr>
        </c:majorGridlines>
        <c:numFmt formatCode="\О\с\н\о\в\н\о\й" sourceLinked="1"/>
        <c:tickLblPos val="nextTo"/>
        <c:spPr>
          <a:ln w="3169">
            <a:solidFill>
              <a:schemeClr val="tx1"/>
            </a:solidFill>
            <a:prstDash val="solid"/>
          </a:ln>
        </c:spPr>
        <c:txPr>
          <a:bodyPr rot="0" vert="horz"/>
          <a:lstStyle/>
          <a:p>
            <a:pPr>
              <a:defRPr/>
            </a:pPr>
            <a:endParaRPr lang="ru-RU"/>
          </a:p>
        </c:txPr>
        <c:crossAx val="96664576"/>
        <c:crosses val="autoZero"/>
        <c:crossBetween val="between"/>
      </c:valAx>
      <c:spPr>
        <a:noFill/>
        <a:ln w="12678">
          <a:solidFill>
            <a:schemeClr val="tx1"/>
          </a:solidFill>
          <a:prstDash val="solid"/>
        </a:ln>
      </c:spPr>
    </c:plotArea>
    <c:legend>
      <c:legendPos val="r"/>
      <c:layout>
        <c:manualLayout>
          <c:xMode val="edge"/>
          <c:yMode val="edge"/>
          <c:x val="0.81850117096018749"/>
          <c:y val="0.31545064377682408"/>
          <c:w val="0.17681498829039818"/>
          <c:h val="0.22746781115879833"/>
        </c:manualLayout>
      </c:layout>
      <c:spPr>
        <a:noFill/>
        <a:ln w="3169">
          <a:solidFill>
            <a:schemeClr val="tx1"/>
          </a:solidFill>
          <a:prstDash val="solid"/>
        </a:ln>
      </c:spPr>
    </c:legend>
    <c:plotVisOnly val="1"/>
    <c:dispBlanksAs val="gap"/>
  </c:chart>
  <c:spPr>
    <a:noFill/>
    <a:ln>
      <a:noFill/>
    </a:ln>
  </c:spPr>
  <c:txPr>
    <a:bodyPr/>
    <a:lstStyle/>
    <a:p>
      <a:pPr>
        <a:defRPr sz="1797" b="1" i="0" u="none" strike="noStrike" baseline="0">
          <a:ln>
            <a:solidFill>
              <a:srgbClr val="00B050"/>
            </a:solidFill>
          </a:ln>
          <a:solidFill>
            <a:schemeClr val="tx1"/>
          </a:solidFill>
          <a:latin typeface="Arial"/>
          <a:ea typeface="Arial"/>
          <a:cs typeface="Arial"/>
        </a:defRPr>
      </a:pPr>
      <a:endParaRPr lang="ru-RU"/>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82651-30B5-4E3A-96E6-206469EAFE1F}" type="doc">
      <dgm:prSet loTypeId="urn:microsoft.com/office/officeart/2005/8/layout/gear1" loCatId="process" qsTypeId="urn:microsoft.com/office/officeart/2005/8/quickstyle/simple1" qsCatId="simple" csTypeId="urn:microsoft.com/office/officeart/2005/8/colors/accent1_2" csCatId="accent1" phldr="1"/>
      <dgm:spPr/>
    </dgm:pt>
    <dgm:pt modelId="{AD72E853-C05D-4967-B685-C4E3DA804104}">
      <dgm:prSet phldrT="[Текст]"/>
      <dgm:spPr>
        <a:solidFill>
          <a:srgbClr val="FF3300"/>
        </a:solidFill>
      </dgm:spPr>
      <dgm:t>
        <a:bodyPr/>
        <a:lstStyle/>
        <a:p>
          <a:r>
            <a:rPr lang="ru-RU" dirty="0" smtClean="0"/>
            <a:t>«</a:t>
          </a:r>
          <a:r>
            <a:rPr lang="ru-RU" dirty="0" err="1" smtClean="0"/>
            <a:t>Импакт</a:t>
          </a:r>
          <a:r>
            <a:rPr lang="ru-RU" dirty="0" smtClean="0"/>
            <a:t> фактор журнала»</a:t>
          </a:r>
          <a:endParaRPr lang="ru-RU" dirty="0"/>
        </a:p>
      </dgm:t>
    </dgm:pt>
    <dgm:pt modelId="{4B8D41E2-E86E-49D1-802D-567FA40739C8}" type="parTrans" cxnId="{16F1E748-E8D0-47F5-8108-B7E8D001B89C}">
      <dgm:prSet/>
      <dgm:spPr/>
      <dgm:t>
        <a:bodyPr/>
        <a:lstStyle/>
        <a:p>
          <a:endParaRPr lang="ru-RU"/>
        </a:p>
      </dgm:t>
    </dgm:pt>
    <dgm:pt modelId="{9100BAE1-517B-4486-9425-24C9AD5F1243}" type="sibTrans" cxnId="{16F1E748-E8D0-47F5-8108-B7E8D001B89C}">
      <dgm:prSet/>
      <dgm:spPr/>
      <dgm:t>
        <a:bodyPr/>
        <a:lstStyle/>
        <a:p>
          <a:endParaRPr lang="ru-RU"/>
        </a:p>
      </dgm:t>
    </dgm:pt>
    <dgm:pt modelId="{13E20DA2-B293-4A16-9E61-16B1E16EF8F7}">
      <dgm:prSet phldrT="[Текст]"/>
      <dgm:spPr>
        <a:solidFill>
          <a:srgbClr val="0070C0"/>
        </a:solidFill>
      </dgm:spPr>
      <dgm:t>
        <a:bodyPr/>
        <a:lstStyle/>
        <a:p>
          <a:r>
            <a:rPr lang="uk-UA" dirty="0" smtClean="0"/>
            <a:t>Цитування автора</a:t>
          </a:r>
          <a:endParaRPr lang="ru-RU" dirty="0"/>
        </a:p>
      </dgm:t>
    </dgm:pt>
    <dgm:pt modelId="{9CB4BE5E-BFB3-4C55-8CF7-AE4481BD086D}" type="parTrans" cxnId="{0B195E00-972C-47F4-8362-92F9E439F2A3}">
      <dgm:prSet/>
      <dgm:spPr/>
      <dgm:t>
        <a:bodyPr/>
        <a:lstStyle/>
        <a:p>
          <a:endParaRPr lang="ru-RU"/>
        </a:p>
      </dgm:t>
    </dgm:pt>
    <dgm:pt modelId="{022B48B1-FB73-49FB-9C98-D383B6008BBD}" type="sibTrans" cxnId="{0B195E00-972C-47F4-8362-92F9E439F2A3}">
      <dgm:prSet/>
      <dgm:spPr/>
      <dgm:t>
        <a:bodyPr/>
        <a:lstStyle/>
        <a:p>
          <a:endParaRPr lang="ru-RU"/>
        </a:p>
      </dgm:t>
    </dgm:pt>
    <dgm:pt modelId="{1E39ABAD-10AC-465D-B6E4-3E9D568450A4}">
      <dgm:prSet phldrT="[Текст]"/>
      <dgm:spPr>
        <a:solidFill>
          <a:srgbClr val="00B050"/>
        </a:solidFill>
      </dgm:spPr>
      <dgm:t>
        <a:bodyPr/>
        <a:lstStyle/>
        <a:p>
          <a:r>
            <a:rPr lang="uk-UA" dirty="0" smtClean="0"/>
            <a:t>Креативність ідеї та Авторитет автора</a:t>
          </a:r>
          <a:endParaRPr lang="ru-RU" dirty="0"/>
        </a:p>
      </dgm:t>
    </dgm:pt>
    <dgm:pt modelId="{01D8DEB2-EABC-42A8-A7F1-D4140DA0F20D}" type="parTrans" cxnId="{65FAC934-2A43-4324-AB90-7640F4896307}">
      <dgm:prSet/>
      <dgm:spPr/>
      <dgm:t>
        <a:bodyPr/>
        <a:lstStyle/>
        <a:p>
          <a:endParaRPr lang="ru-RU"/>
        </a:p>
      </dgm:t>
    </dgm:pt>
    <dgm:pt modelId="{C279EB17-C71B-4538-AD10-67D014B288CB}" type="sibTrans" cxnId="{65FAC934-2A43-4324-AB90-7640F4896307}">
      <dgm:prSet/>
      <dgm:spPr/>
      <dgm:t>
        <a:bodyPr/>
        <a:lstStyle/>
        <a:p>
          <a:endParaRPr lang="ru-RU"/>
        </a:p>
      </dgm:t>
    </dgm:pt>
    <dgm:pt modelId="{C5FCCF79-6B84-4EFD-AE95-9DA47800A0C7}" type="pres">
      <dgm:prSet presAssocID="{F7182651-30B5-4E3A-96E6-206469EAFE1F}" presName="composite" presStyleCnt="0">
        <dgm:presLayoutVars>
          <dgm:chMax val="3"/>
          <dgm:animLvl val="lvl"/>
          <dgm:resizeHandles val="exact"/>
        </dgm:presLayoutVars>
      </dgm:prSet>
      <dgm:spPr/>
    </dgm:pt>
    <dgm:pt modelId="{7F3E1EB7-6BE1-4820-9E18-4FD4DFE0897F}" type="pres">
      <dgm:prSet presAssocID="{AD72E853-C05D-4967-B685-C4E3DA804104}" presName="gear1" presStyleLbl="node1" presStyleIdx="0" presStyleCnt="3">
        <dgm:presLayoutVars>
          <dgm:chMax val="1"/>
          <dgm:bulletEnabled val="1"/>
        </dgm:presLayoutVars>
      </dgm:prSet>
      <dgm:spPr/>
      <dgm:t>
        <a:bodyPr/>
        <a:lstStyle/>
        <a:p>
          <a:endParaRPr lang="ru-RU"/>
        </a:p>
      </dgm:t>
    </dgm:pt>
    <dgm:pt modelId="{131AE191-8AA7-4A9D-9B4F-2DD0618CD2D9}" type="pres">
      <dgm:prSet presAssocID="{AD72E853-C05D-4967-B685-C4E3DA804104}" presName="gear1srcNode" presStyleLbl="node1" presStyleIdx="0" presStyleCnt="3"/>
      <dgm:spPr/>
      <dgm:t>
        <a:bodyPr/>
        <a:lstStyle/>
        <a:p>
          <a:endParaRPr lang="ru-RU"/>
        </a:p>
      </dgm:t>
    </dgm:pt>
    <dgm:pt modelId="{0BE68DE3-BE90-4244-BDAB-04BB39CC22C5}" type="pres">
      <dgm:prSet presAssocID="{AD72E853-C05D-4967-B685-C4E3DA804104}" presName="gear1dstNode" presStyleLbl="node1" presStyleIdx="0" presStyleCnt="3"/>
      <dgm:spPr/>
      <dgm:t>
        <a:bodyPr/>
        <a:lstStyle/>
        <a:p>
          <a:endParaRPr lang="ru-RU"/>
        </a:p>
      </dgm:t>
    </dgm:pt>
    <dgm:pt modelId="{2C4D42AE-84A3-45AA-B972-00544D709A5F}" type="pres">
      <dgm:prSet presAssocID="{13E20DA2-B293-4A16-9E61-16B1E16EF8F7}" presName="gear2" presStyleLbl="node1" presStyleIdx="1" presStyleCnt="3">
        <dgm:presLayoutVars>
          <dgm:chMax val="1"/>
          <dgm:bulletEnabled val="1"/>
        </dgm:presLayoutVars>
      </dgm:prSet>
      <dgm:spPr/>
      <dgm:t>
        <a:bodyPr/>
        <a:lstStyle/>
        <a:p>
          <a:endParaRPr lang="ru-RU"/>
        </a:p>
      </dgm:t>
    </dgm:pt>
    <dgm:pt modelId="{B3A0A1B4-46DD-4461-90CA-A462CA73A69E}" type="pres">
      <dgm:prSet presAssocID="{13E20DA2-B293-4A16-9E61-16B1E16EF8F7}" presName="gear2srcNode" presStyleLbl="node1" presStyleIdx="1" presStyleCnt="3"/>
      <dgm:spPr/>
      <dgm:t>
        <a:bodyPr/>
        <a:lstStyle/>
        <a:p>
          <a:endParaRPr lang="ru-RU"/>
        </a:p>
      </dgm:t>
    </dgm:pt>
    <dgm:pt modelId="{A5694AA0-21ED-487D-97F7-02CFD4AFF578}" type="pres">
      <dgm:prSet presAssocID="{13E20DA2-B293-4A16-9E61-16B1E16EF8F7}" presName="gear2dstNode" presStyleLbl="node1" presStyleIdx="1" presStyleCnt="3"/>
      <dgm:spPr/>
      <dgm:t>
        <a:bodyPr/>
        <a:lstStyle/>
        <a:p>
          <a:endParaRPr lang="ru-RU"/>
        </a:p>
      </dgm:t>
    </dgm:pt>
    <dgm:pt modelId="{FDF88FF7-C068-480E-8F19-DDB7F4E974AF}" type="pres">
      <dgm:prSet presAssocID="{1E39ABAD-10AC-465D-B6E4-3E9D568450A4}" presName="gear3" presStyleLbl="node1" presStyleIdx="2" presStyleCnt="3"/>
      <dgm:spPr/>
      <dgm:t>
        <a:bodyPr/>
        <a:lstStyle/>
        <a:p>
          <a:endParaRPr lang="ru-RU"/>
        </a:p>
      </dgm:t>
    </dgm:pt>
    <dgm:pt modelId="{0676A313-A724-4260-92D9-DDEDAE41A9E4}" type="pres">
      <dgm:prSet presAssocID="{1E39ABAD-10AC-465D-B6E4-3E9D568450A4}" presName="gear3tx" presStyleLbl="node1" presStyleIdx="2" presStyleCnt="3">
        <dgm:presLayoutVars>
          <dgm:chMax val="1"/>
          <dgm:bulletEnabled val="1"/>
        </dgm:presLayoutVars>
      </dgm:prSet>
      <dgm:spPr/>
      <dgm:t>
        <a:bodyPr/>
        <a:lstStyle/>
        <a:p>
          <a:endParaRPr lang="ru-RU"/>
        </a:p>
      </dgm:t>
    </dgm:pt>
    <dgm:pt modelId="{5CF15C81-6F04-4F0A-8507-221CC3E3C312}" type="pres">
      <dgm:prSet presAssocID="{1E39ABAD-10AC-465D-B6E4-3E9D568450A4}" presName="gear3srcNode" presStyleLbl="node1" presStyleIdx="2" presStyleCnt="3"/>
      <dgm:spPr/>
      <dgm:t>
        <a:bodyPr/>
        <a:lstStyle/>
        <a:p>
          <a:endParaRPr lang="ru-RU"/>
        </a:p>
      </dgm:t>
    </dgm:pt>
    <dgm:pt modelId="{A089F672-2315-474B-808A-1371530D66C9}" type="pres">
      <dgm:prSet presAssocID="{1E39ABAD-10AC-465D-B6E4-3E9D568450A4}" presName="gear3dstNode" presStyleLbl="node1" presStyleIdx="2" presStyleCnt="3"/>
      <dgm:spPr/>
      <dgm:t>
        <a:bodyPr/>
        <a:lstStyle/>
        <a:p>
          <a:endParaRPr lang="ru-RU"/>
        </a:p>
      </dgm:t>
    </dgm:pt>
    <dgm:pt modelId="{E30CD2C0-9078-4C3D-B875-61DC4753FC99}" type="pres">
      <dgm:prSet presAssocID="{9100BAE1-517B-4486-9425-24C9AD5F1243}" presName="connector1" presStyleLbl="sibTrans2D1" presStyleIdx="0" presStyleCnt="3"/>
      <dgm:spPr/>
      <dgm:t>
        <a:bodyPr/>
        <a:lstStyle/>
        <a:p>
          <a:endParaRPr lang="ru-RU"/>
        </a:p>
      </dgm:t>
    </dgm:pt>
    <dgm:pt modelId="{FD0B3255-BACC-4C98-925D-46CFD87CAE89}" type="pres">
      <dgm:prSet presAssocID="{022B48B1-FB73-49FB-9C98-D383B6008BBD}" presName="connector2" presStyleLbl="sibTrans2D1" presStyleIdx="1" presStyleCnt="3"/>
      <dgm:spPr/>
      <dgm:t>
        <a:bodyPr/>
        <a:lstStyle/>
        <a:p>
          <a:endParaRPr lang="ru-RU"/>
        </a:p>
      </dgm:t>
    </dgm:pt>
    <dgm:pt modelId="{0FE2D734-DAE8-4CF3-AAFE-5C98305C7267}" type="pres">
      <dgm:prSet presAssocID="{C279EB17-C71B-4538-AD10-67D014B288CB}" presName="connector3" presStyleLbl="sibTrans2D1" presStyleIdx="2" presStyleCnt="3"/>
      <dgm:spPr/>
      <dgm:t>
        <a:bodyPr/>
        <a:lstStyle/>
        <a:p>
          <a:endParaRPr lang="ru-RU"/>
        </a:p>
      </dgm:t>
    </dgm:pt>
  </dgm:ptLst>
  <dgm:cxnLst>
    <dgm:cxn modelId="{30FCCCF1-0D70-49E2-AFB2-73891CDE3632}" type="presOf" srcId="{9100BAE1-517B-4486-9425-24C9AD5F1243}" destId="{E30CD2C0-9078-4C3D-B875-61DC4753FC99}" srcOrd="0" destOrd="0" presId="urn:microsoft.com/office/officeart/2005/8/layout/gear1"/>
    <dgm:cxn modelId="{9FD6F4B9-4A11-4A2D-ADC5-FB338A11E96B}" type="presOf" srcId="{13E20DA2-B293-4A16-9E61-16B1E16EF8F7}" destId="{2C4D42AE-84A3-45AA-B972-00544D709A5F}" srcOrd="0" destOrd="0" presId="urn:microsoft.com/office/officeart/2005/8/layout/gear1"/>
    <dgm:cxn modelId="{0B195E00-972C-47F4-8362-92F9E439F2A3}" srcId="{F7182651-30B5-4E3A-96E6-206469EAFE1F}" destId="{13E20DA2-B293-4A16-9E61-16B1E16EF8F7}" srcOrd="1" destOrd="0" parTransId="{9CB4BE5E-BFB3-4C55-8CF7-AE4481BD086D}" sibTransId="{022B48B1-FB73-49FB-9C98-D383B6008BBD}"/>
    <dgm:cxn modelId="{A75C7B46-1AD0-4700-8981-8618A38CA6C9}" type="presOf" srcId="{1E39ABAD-10AC-465D-B6E4-3E9D568450A4}" destId="{0676A313-A724-4260-92D9-DDEDAE41A9E4}" srcOrd="1" destOrd="0" presId="urn:microsoft.com/office/officeart/2005/8/layout/gear1"/>
    <dgm:cxn modelId="{3F139249-4648-486E-AE46-99D47DAD275F}" type="presOf" srcId="{AD72E853-C05D-4967-B685-C4E3DA804104}" destId="{7F3E1EB7-6BE1-4820-9E18-4FD4DFE0897F}" srcOrd="0" destOrd="0" presId="urn:microsoft.com/office/officeart/2005/8/layout/gear1"/>
    <dgm:cxn modelId="{65FAC934-2A43-4324-AB90-7640F4896307}" srcId="{F7182651-30B5-4E3A-96E6-206469EAFE1F}" destId="{1E39ABAD-10AC-465D-B6E4-3E9D568450A4}" srcOrd="2" destOrd="0" parTransId="{01D8DEB2-EABC-42A8-A7F1-D4140DA0F20D}" sibTransId="{C279EB17-C71B-4538-AD10-67D014B288CB}"/>
    <dgm:cxn modelId="{16F1E748-E8D0-47F5-8108-B7E8D001B89C}" srcId="{F7182651-30B5-4E3A-96E6-206469EAFE1F}" destId="{AD72E853-C05D-4967-B685-C4E3DA804104}" srcOrd="0" destOrd="0" parTransId="{4B8D41E2-E86E-49D1-802D-567FA40739C8}" sibTransId="{9100BAE1-517B-4486-9425-24C9AD5F1243}"/>
    <dgm:cxn modelId="{DF66EAE8-EF87-486F-9E08-7E4515FBF5F8}" type="presOf" srcId="{AD72E853-C05D-4967-B685-C4E3DA804104}" destId="{0BE68DE3-BE90-4244-BDAB-04BB39CC22C5}" srcOrd="2" destOrd="0" presId="urn:microsoft.com/office/officeart/2005/8/layout/gear1"/>
    <dgm:cxn modelId="{40D3161A-308A-4CDB-9E84-6C9E3A685786}" type="presOf" srcId="{13E20DA2-B293-4A16-9E61-16B1E16EF8F7}" destId="{A5694AA0-21ED-487D-97F7-02CFD4AFF578}" srcOrd="2" destOrd="0" presId="urn:microsoft.com/office/officeart/2005/8/layout/gear1"/>
    <dgm:cxn modelId="{1097B1A1-B88C-4515-BB37-3D5A83EF2052}" type="presOf" srcId="{F7182651-30B5-4E3A-96E6-206469EAFE1F}" destId="{C5FCCF79-6B84-4EFD-AE95-9DA47800A0C7}" srcOrd="0" destOrd="0" presId="urn:microsoft.com/office/officeart/2005/8/layout/gear1"/>
    <dgm:cxn modelId="{FD4833F2-E09F-411F-83F1-CF6D38C80C53}" type="presOf" srcId="{022B48B1-FB73-49FB-9C98-D383B6008BBD}" destId="{FD0B3255-BACC-4C98-925D-46CFD87CAE89}" srcOrd="0" destOrd="0" presId="urn:microsoft.com/office/officeart/2005/8/layout/gear1"/>
    <dgm:cxn modelId="{5549733A-3A11-4A8A-A5BC-3A18C933B047}" type="presOf" srcId="{AD72E853-C05D-4967-B685-C4E3DA804104}" destId="{131AE191-8AA7-4A9D-9B4F-2DD0618CD2D9}" srcOrd="1" destOrd="0" presId="urn:microsoft.com/office/officeart/2005/8/layout/gear1"/>
    <dgm:cxn modelId="{DFBB60FD-D441-4CF7-B10F-F4D75FC2F35D}" type="presOf" srcId="{1E39ABAD-10AC-465D-B6E4-3E9D568450A4}" destId="{FDF88FF7-C068-480E-8F19-DDB7F4E974AF}" srcOrd="0" destOrd="0" presId="urn:microsoft.com/office/officeart/2005/8/layout/gear1"/>
    <dgm:cxn modelId="{F34949A7-7F45-4FC8-A8A6-13B186DDAC43}" type="presOf" srcId="{13E20DA2-B293-4A16-9E61-16B1E16EF8F7}" destId="{B3A0A1B4-46DD-4461-90CA-A462CA73A69E}" srcOrd="1" destOrd="0" presId="urn:microsoft.com/office/officeart/2005/8/layout/gear1"/>
    <dgm:cxn modelId="{4C90F0B3-7CC1-49ED-A708-BDA083BF78C3}" type="presOf" srcId="{1E39ABAD-10AC-465D-B6E4-3E9D568450A4}" destId="{A089F672-2315-474B-808A-1371530D66C9}" srcOrd="3" destOrd="0" presId="urn:microsoft.com/office/officeart/2005/8/layout/gear1"/>
    <dgm:cxn modelId="{F6B4BBFF-F1A9-43BD-9174-CBDAADFCC54B}" type="presOf" srcId="{1E39ABAD-10AC-465D-B6E4-3E9D568450A4}" destId="{5CF15C81-6F04-4F0A-8507-221CC3E3C312}" srcOrd="2" destOrd="0" presId="urn:microsoft.com/office/officeart/2005/8/layout/gear1"/>
    <dgm:cxn modelId="{34548FA1-D3C0-4969-8F01-D34DE53BC472}" type="presOf" srcId="{C279EB17-C71B-4538-AD10-67D014B288CB}" destId="{0FE2D734-DAE8-4CF3-AAFE-5C98305C7267}" srcOrd="0" destOrd="0" presId="urn:microsoft.com/office/officeart/2005/8/layout/gear1"/>
    <dgm:cxn modelId="{047A4F84-8416-4C29-99D8-BC760A6B4274}" type="presParOf" srcId="{C5FCCF79-6B84-4EFD-AE95-9DA47800A0C7}" destId="{7F3E1EB7-6BE1-4820-9E18-4FD4DFE0897F}" srcOrd="0" destOrd="0" presId="urn:microsoft.com/office/officeart/2005/8/layout/gear1"/>
    <dgm:cxn modelId="{21E8849E-A8EF-480C-84F2-B0E4F8B9AA39}" type="presParOf" srcId="{C5FCCF79-6B84-4EFD-AE95-9DA47800A0C7}" destId="{131AE191-8AA7-4A9D-9B4F-2DD0618CD2D9}" srcOrd="1" destOrd="0" presId="urn:microsoft.com/office/officeart/2005/8/layout/gear1"/>
    <dgm:cxn modelId="{5F638B44-5A42-4775-9208-7B9AB00C3DAF}" type="presParOf" srcId="{C5FCCF79-6B84-4EFD-AE95-9DA47800A0C7}" destId="{0BE68DE3-BE90-4244-BDAB-04BB39CC22C5}" srcOrd="2" destOrd="0" presId="urn:microsoft.com/office/officeart/2005/8/layout/gear1"/>
    <dgm:cxn modelId="{A485E780-9330-4A31-B853-1BE90A98B553}" type="presParOf" srcId="{C5FCCF79-6B84-4EFD-AE95-9DA47800A0C7}" destId="{2C4D42AE-84A3-45AA-B972-00544D709A5F}" srcOrd="3" destOrd="0" presId="urn:microsoft.com/office/officeart/2005/8/layout/gear1"/>
    <dgm:cxn modelId="{F51ED95C-23FD-425F-9D57-FFA5B99ED357}" type="presParOf" srcId="{C5FCCF79-6B84-4EFD-AE95-9DA47800A0C7}" destId="{B3A0A1B4-46DD-4461-90CA-A462CA73A69E}" srcOrd="4" destOrd="0" presId="urn:microsoft.com/office/officeart/2005/8/layout/gear1"/>
    <dgm:cxn modelId="{979B293E-41F5-4040-B817-F287623EF75F}" type="presParOf" srcId="{C5FCCF79-6B84-4EFD-AE95-9DA47800A0C7}" destId="{A5694AA0-21ED-487D-97F7-02CFD4AFF578}" srcOrd="5" destOrd="0" presId="urn:microsoft.com/office/officeart/2005/8/layout/gear1"/>
    <dgm:cxn modelId="{E3FB0BE1-AD5C-4B9E-AE2B-58A4E7CC2E84}" type="presParOf" srcId="{C5FCCF79-6B84-4EFD-AE95-9DA47800A0C7}" destId="{FDF88FF7-C068-480E-8F19-DDB7F4E974AF}" srcOrd="6" destOrd="0" presId="urn:microsoft.com/office/officeart/2005/8/layout/gear1"/>
    <dgm:cxn modelId="{C0C1CEB2-C147-4A4F-AF02-39BFAF9694A4}" type="presParOf" srcId="{C5FCCF79-6B84-4EFD-AE95-9DA47800A0C7}" destId="{0676A313-A724-4260-92D9-DDEDAE41A9E4}" srcOrd="7" destOrd="0" presId="urn:microsoft.com/office/officeart/2005/8/layout/gear1"/>
    <dgm:cxn modelId="{DCA5DEC1-CDF0-4F7C-81AA-268031D5339E}" type="presParOf" srcId="{C5FCCF79-6B84-4EFD-AE95-9DA47800A0C7}" destId="{5CF15C81-6F04-4F0A-8507-221CC3E3C312}" srcOrd="8" destOrd="0" presId="urn:microsoft.com/office/officeart/2005/8/layout/gear1"/>
    <dgm:cxn modelId="{A29C21A3-2AB0-4260-B405-388BD055E06D}" type="presParOf" srcId="{C5FCCF79-6B84-4EFD-AE95-9DA47800A0C7}" destId="{A089F672-2315-474B-808A-1371530D66C9}" srcOrd="9" destOrd="0" presId="urn:microsoft.com/office/officeart/2005/8/layout/gear1"/>
    <dgm:cxn modelId="{B4189DF9-6299-44ED-8B17-5F6CDAF94614}" type="presParOf" srcId="{C5FCCF79-6B84-4EFD-AE95-9DA47800A0C7}" destId="{E30CD2C0-9078-4C3D-B875-61DC4753FC99}" srcOrd="10" destOrd="0" presId="urn:microsoft.com/office/officeart/2005/8/layout/gear1"/>
    <dgm:cxn modelId="{89ECE328-B79C-4B67-A912-7246B592B49C}" type="presParOf" srcId="{C5FCCF79-6B84-4EFD-AE95-9DA47800A0C7}" destId="{FD0B3255-BACC-4C98-925D-46CFD87CAE89}" srcOrd="11" destOrd="0" presId="urn:microsoft.com/office/officeart/2005/8/layout/gear1"/>
    <dgm:cxn modelId="{14D6F3E5-161A-41A1-A529-B7FEAC1E5A14}" type="presParOf" srcId="{C5FCCF79-6B84-4EFD-AE95-9DA47800A0C7}" destId="{0FE2D734-DAE8-4CF3-AAFE-5C98305C726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E1EB7-6BE1-4820-9E18-4FD4DFE0897F}">
      <dsp:nvSpPr>
        <dsp:cNvPr id="0" name=""/>
        <dsp:cNvSpPr/>
      </dsp:nvSpPr>
      <dsp:spPr>
        <a:xfrm>
          <a:off x="3888501" y="2036683"/>
          <a:ext cx="2489279" cy="2489279"/>
        </a:xfrm>
        <a:prstGeom prst="gear9">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a:t>
          </a:r>
          <a:r>
            <a:rPr lang="ru-RU" sz="1200" kern="1200" dirty="0" err="1" smtClean="0"/>
            <a:t>Импакт</a:t>
          </a:r>
          <a:r>
            <a:rPr lang="ru-RU" sz="1200" kern="1200" dirty="0" smtClean="0"/>
            <a:t> фактор журнала»</a:t>
          </a:r>
          <a:endParaRPr lang="ru-RU" sz="1200" kern="1200" dirty="0"/>
        </a:p>
      </dsp:txBody>
      <dsp:txXfrm>
        <a:off x="4388957" y="2619785"/>
        <a:ext cx="1488367" cy="1279541"/>
      </dsp:txXfrm>
    </dsp:sp>
    <dsp:sp modelId="{2C4D42AE-84A3-45AA-B972-00544D709A5F}">
      <dsp:nvSpPr>
        <dsp:cNvPr id="0" name=""/>
        <dsp:cNvSpPr/>
      </dsp:nvSpPr>
      <dsp:spPr>
        <a:xfrm>
          <a:off x="2440193" y="1448308"/>
          <a:ext cx="1810385" cy="1810385"/>
        </a:xfrm>
        <a:prstGeom prst="gear6">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t>Цитування автора</a:t>
          </a:r>
          <a:endParaRPr lang="ru-RU" sz="1200" kern="1200" dirty="0"/>
        </a:p>
      </dsp:txBody>
      <dsp:txXfrm>
        <a:off x="2895963" y="1906833"/>
        <a:ext cx="898845" cy="893335"/>
      </dsp:txXfrm>
    </dsp:sp>
    <dsp:sp modelId="{FDF88FF7-C068-480E-8F19-DDB7F4E974AF}">
      <dsp:nvSpPr>
        <dsp:cNvPr id="0" name=""/>
        <dsp:cNvSpPr/>
      </dsp:nvSpPr>
      <dsp:spPr>
        <a:xfrm rot="20700000">
          <a:off x="3454194" y="199327"/>
          <a:ext cx="1773807" cy="1773807"/>
        </a:xfrm>
        <a:prstGeom prst="gear6">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t>Креативність ідеї та Авторитет автора</a:t>
          </a:r>
          <a:endParaRPr lang="ru-RU" sz="1200" kern="1200" dirty="0"/>
        </a:p>
      </dsp:txBody>
      <dsp:txXfrm rot="-20700000">
        <a:off x="3843242" y="588375"/>
        <a:ext cx="995711" cy="995711"/>
      </dsp:txXfrm>
    </dsp:sp>
    <dsp:sp modelId="{E30CD2C0-9078-4C3D-B875-61DC4753FC99}">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0B3255-BACC-4C98-925D-46CFD87CAE89}">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E2D734-DAE8-4CF3-AAFE-5C98305C7267}">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0.78184</cdr:x>
      <cdr:y>0.62576</cdr:y>
    </cdr:from>
    <cdr:to>
      <cdr:x>0.81002</cdr:x>
      <cdr:y>0.69465</cdr:y>
    </cdr:to>
    <cdr:cxnSp macro="">
      <cdr:nvCxnSpPr>
        <cdr:cNvPr id="3" name="Прямая соединительная линия 2"/>
        <cdr:cNvCxnSpPr/>
      </cdr:nvCxnSpPr>
      <cdr:spPr>
        <a:xfrm xmlns:a="http://schemas.openxmlformats.org/drawingml/2006/main" flipV="1">
          <a:off x="6343650" y="2768600"/>
          <a:ext cx="228600" cy="3048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6979"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6980" name="Rectangle 4"/>
          <p:cNvSpPr>
            <a:spLocks noGrp="1" noChangeArrowheads="1"/>
          </p:cNvSpPr>
          <p:nvPr>
            <p:ph type="ftr" sz="quarter" idx="2"/>
          </p:nvPr>
        </p:nvSpPr>
        <p:spPr bwMode="auto">
          <a:xfrm>
            <a:off x="0" y="8848725"/>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6981" name="Rectangle 5"/>
          <p:cNvSpPr>
            <a:spLocks noGrp="1" noChangeArrowheads="1"/>
          </p:cNvSpPr>
          <p:nvPr>
            <p:ph type="sldNum" sz="quarter" idx="3"/>
          </p:nvPr>
        </p:nvSpPr>
        <p:spPr bwMode="auto">
          <a:xfrm>
            <a:off x="3884613" y="8848725"/>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A5480BD-4267-47C9-BC35-38A3DFC15F17}" type="slidenum">
              <a:rPr lang="en-US"/>
              <a:pPr>
                <a:defRPr/>
              </a:pPr>
              <a:t>‹#›</a:t>
            </a:fld>
            <a:endParaRPr lang="en-US"/>
          </a:p>
        </p:txBody>
      </p:sp>
    </p:spTree>
    <p:extLst>
      <p:ext uri="{BB962C8B-B14F-4D97-AF65-F5344CB8AC3E}">
        <p14:creationId xmlns:p14="http://schemas.microsoft.com/office/powerpoint/2010/main" xmlns="" val="426047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5363"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00138" y="698500"/>
            <a:ext cx="4659312" cy="349408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5365" name="Rectangle 5"/>
          <p:cNvSpPr>
            <a:spLocks noGrp="1" noChangeArrowheads="1"/>
          </p:cNvSpPr>
          <p:nvPr>
            <p:ph type="body" sz="quarter" idx="3"/>
          </p:nvPr>
        </p:nvSpPr>
        <p:spPr bwMode="auto">
          <a:xfrm>
            <a:off x="685800" y="4424363"/>
            <a:ext cx="5486400" cy="4192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Зразок тексту</a:t>
            </a:r>
          </a:p>
          <a:p>
            <a:pPr lvl="1"/>
            <a:r>
              <a:rPr lang="en-US" noProof="0" smtClean="0"/>
              <a:t>Другий рівень</a:t>
            </a:r>
          </a:p>
          <a:p>
            <a:pPr lvl="2"/>
            <a:r>
              <a:rPr lang="en-US" noProof="0" smtClean="0"/>
              <a:t>Третій рівень</a:t>
            </a:r>
          </a:p>
          <a:p>
            <a:pPr lvl="3"/>
            <a:r>
              <a:rPr lang="en-US" noProof="0" smtClean="0"/>
              <a:t>Четвертий рівень</a:t>
            </a:r>
          </a:p>
          <a:p>
            <a:pPr lvl="4"/>
            <a:r>
              <a:rPr lang="en-US" noProof="0" smtClean="0"/>
              <a:t>П'ятий рівень</a:t>
            </a:r>
          </a:p>
        </p:txBody>
      </p:sp>
      <p:sp>
        <p:nvSpPr>
          <p:cNvPr id="15366" name="Rectangle 6"/>
          <p:cNvSpPr>
            <a:spLocks noGrp="1" noChangeArrowheads="1"/>
          </p:cNvSpPr>
          <p:nvPr>
            <p:ph type="ftr" sz="quarter" idx="4"/>
          </p:nvPr>
        </p:nvSpPr>
        <p:spPr bwMode="auto">
          <a:xfrm>
            <a:off x="0" y="8848725"/>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5367" name="Rectangle 7"/>
          <p:cNvSpPr>
            <a:spLocks noGrp="1" noChangeArrowheads="1"/>
          </p:cNvSpPr>
          <p:nvPr>
            <p:ph type="sldNum" sz="quarter" idx="5"/>
          </p:nvPr>
        </p:nvSpPr>
        <p:spPr bwMode="auto">
          <a:xfrm>
            <a:off x="3884613" y="8848725"/>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D75408C-7C18-4498-B32B-97226FB9F303}" type="slidenum">
              <a:rPr lang="en-US"/>
              <a:pPr>
                <a:defRPr/>
              </a:pPr>
              <a:t>‹#›</a:t>
            </a:fld>
            <a:endParaRPr lang="en-US"/>
          </a:p>
        </p:txBody>
      </p:sp>
    </p:spTree>
    <p:extLst>
      <p:ext uri="{BB962C8B-B14F-4D97-AF65-F5344CB8AC3E}">
        <p14:creationId xmlns:p14="http://schemas.microsoft.com/office/powerpoint/2010/main" xmlns="" val="3943936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4AA7DC-DA0D-4CCA-BDCB-7D724908F2D9}" type="slidenum">
              <a:rPr lang="en-US"/>
              <a:pPr eaLnBrk="1" hangingPunct="1"/>
              <a:t>8</a:t>
            </a:fld>
            <a:endParaRPr lang="en-US"/>
          </a:p>
        </p:txBody>
      </p:sp>
      <p:sp>
        <p:nvSpPr>
          <p:cNvPr id="45059" name="Rectangle 2"/>
          <p:cNvSpPr>
            <a:spLocks noGrp="1" noRot="1" noChangeAspect="1" noChangeArrowheads="1" noTextEdit="1"/>
          </p:cNvSpPr>
          <p:nvPr>
            <p:ph type="sldImg"/>
          </p:nvPr>
        </p:nvSpPr>
        <p:spPr>
          <a:xfrm>
            <a:off x="1101725" y="703263"/>
            <a:ext cx="4659313" cy="3494087"/>
          </a:xfrm>
          <a:ln/>
        </p:spPr>
      </p:sp>
      <p:sp>
        <p:nvSpPr>
          <p:cNvPr id="45060" name="Rectangle 3"/>
          <p:cNvSpPr>
            <a:spLocks noGrp="1" noChangeArrowheads="1"/>
          </p:cNvSpPr>
          <p:nvPr>
            <p:ph type="body" idx="1"/>
          </p:nvPr>
        </p:nvSpPr>
        <p:spPr>
          <a:xfrm>
            <a:off x="677863" y="4429125"/>
            <a:ext cx="5484812" cy="4192588"/>
          </a:xfrm>
          <a:noFill/>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2BAA227-C44E-4BED-977D-0DABC43E4B39}" type="slidenum">
              <a:rPr lang="en-US"/>
              <a:pPr/>
              <a:t>52</a:t>
            </a:fld>
            <a:endParaRPr lang="en-US"/>
          </a:p>
        </p:txBody>
      </p:sp>
      <p:sp>
        <p:nvSpPr>
          <p:cNvPr id="55298" name="Rectangle 7"/>
          <p:cNvSpPr txBox="1">
            <a:spLocks noGrp="1" noChangeArrowheads="1"/>
          </p:cNvSpPr>
          <p:nvPr/>
        </p:nvSpPr>
        <p:spPr bwMode="auto">
          <a:xfrm>
            <a:off x="3884613" y="884872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D356BBC2-3EB5-4A3A-AD1F-078AF9B7A0B8}" type="slidenum">
              <a:rPr lang="en-US" sz="1200"/>
              <a:pPr algn="r"/>
              <a:t>52</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54693A-2E6F-4D54-8183-1DDC341A9F21}" type="slidenum">
              <a:rPr lang="en-US"/>
              <a:pPr eaLnBrk="1" hangingPunct="1"/>
              <a:t>58</a:t>
            </a:fld>
            <a:endParaRPr lang="en-US"/>
          </a:p>
        </p:txBody>
      </p:sp>
      <p:sp>
        <p:nvSpPr>
          <p:cNvPr id="48131" name="Rectangle 7"/>
          <p:cNvSpPr txBox="1">
            <a:spLocks noGrp="1" noChangeArrowheads="1"/>
          </p:cNvSpPr>
          <p:nvPr/>
        </p:nvSpPr>
        <p:spPr bwMode="auto">
          <a:xfrm>
            <a:off x="3884613" y="884872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57824F2-9CEC-4B9A-AC64-26E7D5590446}" type="slidenum">
              <a:rPr lang="ru-RU" sz="1200"/>
              <a:pPr algn="r" eaLnBrk="1" hangingPunct="1"/>
              <a:t>58</a:t>
            </a:fld>
            <a:endParaRPr lang="ru-RU" sz="1200"/>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B2BF7C-7A0F-4F9E-A43C-67EAF8D84086}" type="slidenum">
              <a:rPr lang="en-US"/>
              <a:pPr eaLnBrk="1" hangingPunct="1"/>
              <a:t>59</a:t>
            </a:fld>
            <a:endParaRPr lang="en-US"/>
          </a:p>
        </p:txBody>
      </p:sp>
      <p:sp>
        <p:nvSpPr>
          <p:cNvPr id="49155" name="Rectangle 2"/>
          <p:cNvSpPr>
            <a:spLocks noGrp="1" noRot="1" noChangeAspect="1" noChangeArrowheads="1" noTextEdit="1"/>
          </p:cNvSpPr>
          <p:nvPr>
            <p:ph type="sldImg"/>
          </p:nvPr>
        </p:nvSpPr>
        <p:spPr>
          <a:xfrm>
            <a:off x="1100138" y="696913"/>
            <a:ext cx="4659312" cy="3494087"/>
          </a:xfrm>
          <a:ln/>
        </p:spPr>
      </p:sp>
      <p:sp>
        <p:nvSpPr>
          <p:cNvPr id="49156" name="Rectangle 3"/>
          <p:cNvSpPr>
            <a:spLocks noGrp="1" noChangeArrowheads="1"/>
          </p:cNvSpPr>
          <p:nvPr>
            <p:ph type="body" idx="1"/>
          </p:nvPr>
        </p:nvSpPr>
        <p:spPr>
          <a:xfrm>
            <a:off x="685800" y="4422775"/>
            <a:ext cx="5487988" cy="4195763"/>
          </a:xfrm>
          <a:noFill/>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CA3486-A573-4F87-BA7B-373C5A71E9FC}" type="slidenum">
              <a:rPr lang="en-US"/>
              <a:pPr eaLnBrk="1" hangingPunct="1"/>
              <a:t>19</a:t>
            </a:fld>
            <a:endParaRPr lang="en-US"/>
          </a:p>
        </p:txBody>
      </p:sp>
      <p:sp>
        <p:nvSpPr>
          <p:cNvPr id="46083" name="Rectangle 2"/>
          <p:cNvSpPr>
            <a:spLocks noGrp="1" noRot="1" noChangeAspect="1" noChangeArrowheads="1" noTextEdit="1"/>
          </p:cNvSpPr>
          <p:nvPr>
            <p:ph type="sldImg"/>
          </p:nvPr>
        </p:nvSpPr>
        <p:spPr>
          <a:xfrm>
            <a:off x="1101725" y="698500"/>
            <a:ext cx="4659313" cy="3494088"/>
          </a:xfrm>
          <a:ln/>
        </p:spPr>
      </p:sp>
      <p:sp>
        <p:nvSpPr>
          <p:cNvPr id="46084"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5FA989-4B79-4802-9ED4-3C1A615BAD03}" type="slidenum">
              <a:rPr lang="en-US"/>
              <a:pPr eaLnBrk="1" hangingPunct="1"/>
              <a:t>21</a:t>
            </a:fld>
            <a:endParaRPr lang="en-US"/>
          </a:p>
        </p:txBody>
      </p:sp>
      <p:sp>
        <p:nvSpPr>
          <p:cNvPr id="47107" name="Rectangle 7"/>
          <p:cNvSpPr txBox="1">
            <a:spLocks noGrp="1" noChangeArrowheads="1"/>
          </p:cNvSpPr>
          <p:nvPr/>
        </p:nvSpPr>
        <p:spPr bwMode="auto">
          <a:xfrm>
            <a:off x="3884613" y="884872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ED2A3E4-E8EB-4D34-B892-C2F9F5B91233}" type="slidenum">
              <a:rPr lang="ru-RU" sz="1200"/>
              <a:pPr algn="r" eaLnBrk="1" hangingPunct="1"/>
              <a:t>21</a:t>
            </a:fld>
            <a:endParaRPr lang="ru-RU" sz="120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7E759F2-6358-41DA-8D95-22733773F427}" type="slidenum">
              <a:rPr lang="en-US"/>
              <a:pPr/>
              <a:t>33</a:t>
            </a:fld>
            <a:endParaRPr lang="en-US"/>
          </a:p>
        </p:txBody>
      </p:sp>
      <p:sp>
        <p:nvSpPr>
          <p:cNvPr id="23554" name="Rectangle 7"/>
          <p:cNvSpPr txBox="1">
            <a:spLocks noGrp="1" noChangeArrowheads="1"/>
          </p:cNvSpPr>
          <p:nvPr/>
        </p:nvSpPr>
        <p:spPr bwMode="auto">
          <a:xfrm>
            <a:off x="3884613" y="884872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12A4D2FA-9E86-44EE-A764-64FF6743DDA4}" type="slidenum">
              <a:rPr lang="ru-RU" sz="1200"/>
              <a:pPr algn="r"/>
              <a:t>33</a:t>
            </a:fld>
            <a:endParaRPr lang="ru-RU"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06731A-2856-46C9-A046-38F363E024EE}" type="slidenum">
              <a:rPr lang="en-US"/>
              <a:pPr/>
              <a:t>34</a:t>
            </a:fld>
            <a:endParaRPr lang="en-US"/>
          </a:p>
        </p:txBody>
      </p:sp>
      <p:sp>
        <p:nvSpPr>
          <p:cNvPr id="25602" name="Rectangle 7"/>
          <p:cNvSpPr txBox="1">
            <a:spLocks noGrp="1" noChangeArrowheads="1"/>
          </p:cNvSpPr>
          <p:nvPr/>
        </p:nvSpPr>
        <p:spPr bwMode="auto">
          <a:xfrm>
            <a:off x="3884613" y="884872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B3BB79B0-41EF-4C68-BCF5-BD5FD4876219}" type="slidenum">
              <a:rPr lang="ru-RU" sz="1200"/>
              <a:pPr algn="r"/>
              <a:t>34</a:t>
            </a:fld>
            <a:endParaRPr lang="ru-RU"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51F21F-9CE1-438B-832C-CD1258FFC7C2}" type="slidenum">
              <a:rPr lang="en-US"/>
              <a:pPr/>
              <a:t>46</a:t>
            </a:fld>
            <a:endParaRPr lang="en-US"/>
          </a:p>
        </p:txBody>
      </p:sp>
      <p:sp>
        <p:nvSpPr>
          <p:cNvPr id="90114" name="Rectangle 7"/>
          <p:cNvSpPr txBox="1">
            <a:spLocks noGrp="1" noChangeArrowheads="1"/>
          </p:cNvSpPr>
          <p:nvPr/>
        </p:nvSpPr>
        <p:spPr bwMode="auto">
          <a:xfrm>
            <a:off x="3884613" y="884872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AD45FDE6-362B-4470-A245-F31EE529D68F}" type="slidenum">
              <a:rPr lang="en-US" sz="1200"/>
              <a:pPr algn="r"/>
              <a:t>46</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2FCEAA-F83B-4BE0-9C01-90FEC8278FD3}" type="slidenum">
              <a:rPr lang="en-US"/>
              <a:pPr/>
              <a:t>47</a:t>
            </a:fld>
            <a:endParaRPr lang="en-US"/>
          </a:p>
        </p:txBody>
      </p:sp>
      <p:sp>
        <p:nvSpPr>
          <p:cNvPr id="49154" name="Rectangle 7"/>
          <p:cNvSpPr txBox="1">
            <a:spLocks noGrp="1" noChangeArrowheads="1"/>
          </p:cNvSpPr>
          <p:nvPr/>
        </p:nvSpPr>
        <p:spPr bwMode="auto">
          <a:xfrm>
            <a:off x="3884613" y="884872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A52FDE10-F330-4D6C-B9FC-9F2D8492AAC5}" type="slidenum">
              <a:rPr lang="en-US" sz="1200"/>
              <a:pPr algn="r"/>
              <a:t>47</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482226-17BF-455F-BBBF-CEAC105BD304}" type="slidenum">
              <a:rPr lang="en-US"/>
              <a:pPr/>
              <a:t>48</a:t>
            </a:fld>
            <a:endParaRPr lang="en-US"/>
          </a:p>
        </p:txBody>
      </p:sp>
      <p:sp>
        <p:nvSpPr>
          <p:cNvPr id="51202" name="Rectangle 7"/>
          <p:cNvSpPr txBox="1">
            <a:spLocks noGrp="1" noChangeArrowheads="1"/>
          </p:cNvSpPr>
          <p:nvPr/>
        </p:nvSpPr>
        <p:spPr bwMode="auto">
          <a:xfrm>
            <a:off x="3884613" y="884872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053429FB-F1EF-4ED3-A72E-2252269B6936}" type="slidenum">
              <a:rPr lang="en-US" sz="1200"/>
              <a:pPr algn="r"/>
              <a:t>48</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01EB35-EB02-4B48-AFF5-693E715932D1}" type="slidenum">
              <a:rPr lang="en-US"/>
              <a:pPr/>
              <a:t>50</a:t>
            </a:fld>
            <a:endParaRPr lang="en-US"/>
          </a:p>
        </p:txBody>
      </p:sp>
      <p:sp>
        <p:nvSpPr>
          <p:cNvPr id="58370" name="Rectangle 7"/>
          <p:cNvSpPr txBox="1">
            <a:spLocks noGrp="1" noChangeArrowheads="1"/>
          </p:cNvSpPr>
          <p:nvPr/>
        </p:nvSpPr>
        <p:spPr bwMode="auto">
          <a:xfrm>
            <a:off x="3884613" y="884872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5B24D0D7-7975-473C-B616-A80102FFC3F7}" type="slidenum">
              <a:rPr lang="en-US" sz="1200"/>
              <a:pPr algn="r"/>
              <a:t>50</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651C87-CC22-4546-B4C2-D1F054B294B8}" type="slidenum">
              <a:rPr lang="en-US"/>
              <a:pPr>
                <a:defRPr/>
              </a:pPr>
              <a:t>‹#›</a:t>
            </a:fld>
            <a:endParaRPr lang="en-US"/>
          </a:p>
        </p:txBody>
      </p:sp>
    </p:spTree>
    <p:extLst>
      <p:ext uri="{BB962C8B-B14F-4D97-AF65-F5344CB8AC3E}">
        <p14:creationId xmlns:p14="http://schemas.microsoft.com/office/powerpoint/2010/main" xmlns="" val="37589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F816EB-6CE8-42DB-B2FC-5C7874D2AD34}" type="slidenum">
              <a:rPr lang="en-US"/>
              <a:pPr>
                <a:defRPr/>
              </a:pPr>
              <a:t>‹#›</a:t>
            </a:fld>
            <a:endParaRPr lang="en-US"/>
          </a:p>
        </p:txBody>
      </p:sp>
    </p:spTree>
    <p:extLst>
      <p:ext uri="{BB962C8B-B14F-4D97-AF65-F5344CB8AC3E}">
        <p14:creationId xmlns:p14="http://schemas.microsoft.com/office/powerpoint/2010/main" xmlns="" val="48054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125D36-E431-4599-A8C1-29CC1A032CF0}" type="slidenum">
              <a:rPr lang="en-US"/>
              <a:pPr>
                <a:defRPr/>
              </a:pPr>
              <a:t>‹#›</a:t>
            </a:fld>
            <a:endParaRPr lang="en-US"/>
          </a:p>
        </p:txBody>
      </p:sp>
    </p:spTree>
    <p:extLst>
      <p:ext uri="{BB962C8B-B14F-4D97-AF65-F5344CB8AC3E}">
        <p14:creationId xmlns:p14="http://schemas.microsoft.com/office/powerpoint/2010/main" xmlns="" val="402138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EAED90-65A0-426C-96A0-B7EB4C8CC150}" type="slidenum">
              <a:rPr lang="en-US"/>
              <a:pPr>
                <a:defRPr/>
              </a:pPr>
              <a:t>‹#›</a:t>
            </a:fld>
            <a:endParaRPr lang="en-US"/>
          </a:p>
        </p:txBody>
      </p:sp>
    </p:spTree>
    <p:extLst>
      <p:ext uri="{BB962C8B-B14F-4D97-AF65-F5344CB8AC3E}">
        <p14:creationId xmlns:p14="http://schemas.microsoft.com/office/powerpoint/2010/main" xmlns="" val="391158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BE8DA9-6651-44EB-BC29-6F9F299FBC4D}" type="slidenum">
              <a:rPr lang="en-US"/>
              <a:pPr>
                <a:defRPr/>
              </a:pPr>
              <a:t>‹#›</a:t>
            </a:fld>
            <a:endParaRPr lang="en-US"/>
          </a:p>
        </p:txBody>
      </p:sp>
    </p:spTree>
    <p:extLst>
      <p:ext uri="{BB962C8B-B14F-4D97-AF65-F5344CB8AC3E}">
        <p14:creationId xmlns:p14="http://schemas.microsoft.com/office/powerpoint/2010/main" xmlns="" val="296321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3A27B5-ADB5-4880-8445-ABFC4D77593E}" type="slidenum">
              <a:rPr lang="en-US"/>
              <a:pPr>
                <a:defRPr/>
              </a:pPr>
              <a:t>‹#›</a:t>
            </a:fld>
            <a:endParaRPr lang="en-US"/>
          </a:p>
        </p:txBody>
      </p:sp>
    </p:spTree>
    <p:extLst>
      <p:ext uri="{BB962C8B-B14F-4D97-AF65-F5344CB8AC3E}">
        <p14:creationId xmlns:p14="http://schemas.microsoft.com/office/powerpoint/2010/main" xmlns="" val="205418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877FBB-0BD7-4574-A0E5-7F71B39AFBB9}" type="slidenum">
              <a:rPr lang="en-US"/>
              <a:pPr>
                <a:defRPr/>
              </a:pPr>
              <a:t>‹#›</a:t>
            </a:fld>
            <a:endParaRPr lang="en-US"/>
          </a:p>
        </p:txBody>
      </p:sp>
    </p:spTree>
    <p:extLst>
      <p:ext uri="{BB962C8B-B14F-4D97-AF65-F5344CB8AC3E}">
        <p14:creationId xmlns:p14="http://schemas.microsoft.com/office/powerpoint/2010/main" xmlns="" val="184001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4B236F-8C5A-4CBC-9D34-C7B351D42ABF}" type="slidenum">
              <a:rPr lang="en-US"/>
              <a:pPr>
                <a:defRPr/>
              </a:pPr>
              <a:t>‹#›</a:t>
            </a:fld>
            <a:endParaRPr lang="en-US"/>
          </a:p>
        </p:txBody>
      </p:sp>
    </p:spTree>
    <p:extLst>
      <p:ext uri="{BB962C8B-B14F-4D97-AF65-F5344CB8AC3E}">
        <p14:creationId xmlns:p14="http://schemas.microsoft.com/office/powerpoint/2010/main" xmlns="" val="170535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93EC7D-A62B-4139-8C2C-7FACC7E71657}" type="slidenum">
              <a:rPr lang="en-US"/>
              <a:pPr>
                <a:defRPr/>
              </a:pPr>
              <a:t>‹#›</a:t>
            </a:fld>
            <a:endParaRPr lang="en-US"/>
          </a:p>
        </p:txBody>
      </p:sp>
    </p:spTree>
    <p:extLst>
      <p:ext uri="{BB962C8B-B14F-4D97-AF65-F5344CB8AC3E}">
        <p14:creationId xmlns:p14="http://schemas.microsoft.com/office/powerpoint/2010/main" xmlns="" val="151330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A3DEEE-7FC4-4346-A138-4E46718264D5}" type="slidenum">
              <a:rPr lang="en-US"/>
              <a:pPr>
                <a:defRPr/>
              </a:pPr>
              <a:t>‹#›</a:t>
            </a:fld>
            <a:endParaRPr lang="en-US"/>
          </a:p>
        </p:txBody>
      </p:sp>
    </p:spTree>
    <p:extLst>
      <p:ext uri="{BB962C8B-B14F-4D97-AF65-F5344CB8AC3E}">
        <p14:creationId xmlns:p14="http://schemas.microsoft.com/office/powerpoint/2010/main" xmlns="" val="67813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2B347D-C663-4FCF-BD49-4B9D2767CAE1}" type="slidenum">
              <a:rPr lang="en-US"/>
              <a:pPr>
                <a:defRPr/>
              </a:pPr>
              <a:t>‹#›</a:t>
            </a:fld>
            <a:endParaRPr lang="en-US"/>
          </a:p>
        </p:txBody>
      </p:sp>
    </p:spTree>
    <p:extLst>
      <p:ext uri="{BB962C8B-B14F-4D97-AF65-F5344CB8AC3E}">
        <p14:creationId xmlns:p14="http://schemas.microsoft.com/office/powerpoint/2010/main" xmlns="" val="68455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ru-RU"/>
              <a:t>(с) Інформатіо,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F36EC-77F0-458F-A2B7-847C476107A7}" type="slidenum">
              <a:rPr lang="en-US"/>
              <a:pPr>
                <a:defRPr/>
              </a:pPr>
              <a:t>‹#›</a:t>
            </a:fld>
            <a:endParaRPr lang="en-US"/>
          </a:p>
        </p:txBody>
      </p:sp>
    </p:spTree>
    <p:extLst>
      <p:ext uri="{BB962C8B-B14F-4D97-AF65-F5344CB8AC3E}">
        <p14:creationId xmlns:p14="http://schemas.microsoft.com/office/powerpoint/2010/main" xmlns="" val="417530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Зразок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Зразок тексту</a:t>
            </a:r>
          </a:p>
          <a:p>
            <a:pPr lvl="1"/>
            <a:r>
              <a:rPr lang="en-US" smtClean="0"/>
              <a:t>Другий рівень</a:t>
            </a:r>
          </a:p>
          <a:p>
            <a:pPr lvl="2"/>
            <a:r>
              <a:rPr lang="en-US" smtClean="0"/>
              <a:t>Третій рівень</a:t>
            </a:r>
          </a:p>
          <a:p>
            <a:pPr lvl="3"/>
            <a:r>
              <a:rPr lang="en-US" smtClean="0"/>
              <a:t>Четвертий рівень</a:t>
            </a:r>
          </a:p>
          <a:p>
            <a:pPr lvl="4"/>
            <a:r>
              <a:rPr lang="en-US" smtClean="0"/>
              <a:t>П'ятий рівень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ru-RU"/>
              <a:t>(с) Інформатіо, 2011</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3353372-8A48-416B-AA8C-ED7C7ACC3A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ru.wikipedia.org/wiki/H-%D0%B8%D0%BD%D0%B4%D0%B5%D0%BA%D1%81"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library.r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jstage.jst.go.j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library.r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as.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_________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ulrichsweb.com/" TargetMode="External"/><Relationship Id="rId2" Type="http://schemas.openxmlformats.org/officeDocument/2006/relationships/hyperlink" Target="http://www.publications.nas.gov.ua/periodics/Documents/Article_Vlokh.pdf"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cj.isea.ru/" TargetMode="External"/><Relationship Id="rId1" Type="http://schemas.openxmlformats.org/officeDocument/2006/relationships/slideLayout" Target="../slideLayouts/slideLayout2.xml"/><Relationship Id="rId4" Type="http://schemas.openxmlformats.org/officeDocument/2006/relationships/hyperlink" Target="http://www.elsevier.ru/electronic/scopus_ins_journals/"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www.elsevierscience.ru/info/add-journal-to-scopu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roar.eprints.org/" TargetMode="External"/><Relationship Id="rId2" Type="http://schemas.openxmlformats.org/officeDocument/2006/relationships/hyperlink" Target="http://www.arxiv.org/" TargetMode="External"/><Relationship Id="rId1" Type="http://schemas.openxmlformats.org/officeDocument/2006/relationships/slideLayout" Target="../slideLayouts/slideLayout2.xml"/><Relationship Id="rId5" Type="http://schemas.openxmlformats.org/officeDocument/2006/relationships/hyperlink" Target="http://pkp.sfu.ca/" TargetMode="External"/><Relationship Id="rId4" Type="http://schemas.openxmlformats.org/officeDocument/2006/relationships/hyperlink" Target="http://www.dspace.org/"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hyperlink" Target="http://www.youtube.com/watch?v=8gAjmPose1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cimagojr.com/SCImagoJournalRank.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051"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2FF7FB-DB3C-4707-B796-CC3E57BA3190}" type="slidenum">
              <a:rPr lang="en-US"/>
              <a:pPr eaLnBrk="1" hangingPunct="1"/>
              <a:t>1</a:t>
            </a:fld>
            <a:endParaRPr lang="en-US"/>
          </a:p>
        </p:txBody>
      </p:sp>
      <p:sp>
        <p:nvSpPr>
          <p:cNvPr id="2052" name="Rectangle 2"/>
          <p:cNvSpPr>
            <a:spLocks noGrp="1" noChangeArrowheads="1"/>
          </p:cNvSpPr>
          <p:nvPr>
            <p:ph type="ctrTitle"/>
          </p:nvPr>
        </p:nvSpPr>
        <p:spPr/>
        <p:txBody>
          <a:bodyPr/>
          <a:lstStyle/>
          <a:p>
            <a:pPr eaLnBrk="1" hangingPunct="1"/>
            <a:r>
              <a:rPr lang="ru-RU" dirty="0" err="1" smtClean="0"/>
              <a:t>Використання</a:t>
            </a:r>
            <a:r>
              <a:rPr lang="ru-RU" dirty="0" smtClean="0"/>
              <a:t> </a:t>
            </a:r>
            <a:r>
              <a:rPr lang="en-US" dirty="0" smtClean="0"/>
              <a:t/>
            </a:r>
            <a:br>
              <a:rPr lang="en-US" dirty="0" smtClean="0"/>
            </a:br>
            <a:r>
              <a:rPr lang="ru-RU" dirty="0" err="1" smtClean="0"/>
              <a:t>науково-технічних</a:t>
            </a:r>
            <a:r>
              <a:rPr lang="ru-RU" dirty="0" smtClean="0"/>
              <a:t> БД </a:t>
            </a:r>
            <a:r>
              <a:rPr lang="en-US" dirty="0" smtClean="0"/>
              <a:t/>
            </a:r>
            <a:br>
              <a:rPr lang="en-US" dirty="0" smtClean="0"/>
            </a:br>
            <a:r>
              <a:rPr lang="ru-RU" dirty="0" smtClean="0"/>
              <a:t>у </a:t>
            </a:r>
            <a:r>
              <a:rPr lang="ru-RU" dirty="0" err="1" smtClean="0"/>
              <a:t>наукових</a:t>
            </a:r>
            <a:r>
              <a:rPr lang="ru-RU" dirty="0" smtClean="0"/>
              <a:t> </a:t>
            </a:r>
            <a:r>
              <a:rPr lang="ru-RU" dirty="0" err="1" smtClean="0"/>
              <a:t>дослідженнях</a:t>
            </a:r>
            <a:endParaRPr lang="en-US" dirty="0" smtClean="0"/>
          </a:p>
        </p:txBody>
      </p:sp>
      <p:sp>
        <p:nvSpPr>
          <p:cNvPr id="2053" name="Rectangle 3"/>
          <p:cNvSpPr>
            <a:spLocks noGrp="1" noChangeArrowheads="1"/>
          </p:cNvSpPr>
          <p:nvPr>
            <p:ph type="subTitle" idx="1"/>
          </p:nvPr>
        </p:nvSpPr>
        <p:spPr/>
        <p:txBody>
          <a:bodyPr/>
          <a:lstStyle/>
          <a:p>
            <a:pPr algn="r" eaLnBrk="1" hangingPunct="1"/>
            <a:r>
              <a:rPr lang="uk-UA" sz="2400" i="1" dirty="0" smtClean="0"/>
              <a:t>Васильєв О.В., </a:t>
            </a:r>
            <a:r>
              <a:rPr lang="uk-UA" sz="2400" i="1" dirty="0" err="1" smtClean="0"/>
              <a:t>к.т.н</a:t>
            </a:r>
            <a:r>
              <a:rPr lang="uk-UA" sz="2400" i="1" dirty="0" smtClean="0"/>
              <a:t>. </a:t>
            </a:r>
          </a:p>
          <a:p>
            <a:pPr algn="r" eaLnBrk="1" hangingPunct="1"/>
            <a:r>
              <a:rPr lang="uk-UA" sz="2400" i="1" dirty="0" smtClean="0"/>
              <a:t>Асоціація «</a:t>
            </a:r>
            <a:r>
              <a:rPr lang="uk-UA" sz="2400" i="1" dirty="0" err="1" smtClean="0"/>
              <a:t>Інформатіо-Консорціум</a:t>
            </a:r>
            <a:r>
              <a:rPr lang="uk-UA" sz="2400" i="1" dirty="0" smtClean="0"/>
              <a:t>», директор</a:t>
            </a:r>
            <a:endParaRPr lang="ru-RU" sz="24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11267"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94A67C-CF2B-4610-B95C-06C25BA8FA6C}" type="slidenum">
              <a:rPr lang="en-US"/>
              <a:pPr eaLnBrk="1" hangingPunct="1"/>
              <a:t>10</a:t>
            </a:fld>
            <a:endParaRPr lang="en-US"/>
          </a:p>
        </p:txBody>
      </p:sp>
      <p:sp>
        <p:nvSpPr>
          <p:cNvPr id="11268" name="Rectangle 2"/>
          <p:cNvSpPr>
            <a:spLocks noGrp="1" noChangeArrowheads="1"/>
          </p:cNvSpPr>
          <p:nvPr>
            <p:ph type="title"/>
          </p:nvPr>
        </p:nvSpPr>
        <p:spPr/>
        <p:txBody>
          <a:bodyPr/>
          <a:lstStyle/>
          <a:p>
            <a:pPr eaLnBrk="1" hangingPunct="1"/>
            <a:r>
              <a:rPr lang="en-US" sz="4000" smtClean="0"/>
              <a:t>SCOPUS – Journal Analyzer</a:t>
            </a:r>
            <a:br>
              <a:rPr lang="en-US" sz="4000" smtClean="0"/>
            </a:br>
            <a:r>
              <a:rPr lang="en-US" sz="2800" i="1" smtClean="0"/>
              <a:t>Carbon (ISSN 0008-6223) &amp; Journal of Polymer Science (ISSN 0887-6266)</a:t>
            </a:r>
          </a:p>
        </p:txBody>
      </p:sp>
      <p:pic>
        <p:nvPicPr>
          <p:cNvPr id="11269" name="Picture 3"/>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ижний колонтитул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12291" name="Номер слайда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D1596C-EE32-445B-BA5F-31BC5D0B74E2}" type="slidenum">
              <a:rPr lang="en-US"/>
              <a:pPr eaLnBrk="1" hangingPunct="1"/>
              <a:t>11</a:t>
            </a:fld>
            <a:endParaRPr lang="en-US"/>
          </a:p>
        </p:txBody>
      </p:sp>
      <p:sp>
        <p:nvSpPr>
          <p:cNvPr id="12292" name="Rectangle 2"/>
          <p:cNvSpPr>
            <a:spLocks noGrp="1" noChangeArrowheads="1"/>
          </p:cNvSpPr>
          <p:nvPr>
            <p:ph type="title"/>
          </p:nvPr>
        </p:nvSpPr>
        <p:spPr/>
        <p:txBody>
          <a:bodyPr/>
          <a:lstStyle/>
          <a:p>
            <a:pPr eaLnBrk="1" hangingPunct="1"/>
            <a:r>
              <a:rPr lang="en-US" smtClean="0"/>
              <a:t>h- </a:t>
            </a:r>
            <a:r>
              <a:rPr lang="uk-UA" smtClean="0"/>
              <a:t>індекс (Індекс Хірша)</a:t>
            </a:r>
            <a:endParaRPr lang="en-US" smtClean="0"/>
          </a:p>
        </p:txBody>
      </p:sp>
      <p:sp>
        <p:nvSpPr>
          <p:cNvPr id="12293" name="Rectangle 3"/>
          <p:cNvSpPr>
            <a:spLocks noGrp="1" noChangeArrowheads="1"/>
          </p:cNvSpPr>
          <p:nvPr>
            <p:ph type="body" sz="half" idx="2"/>
          </p:nvPr>
        </p:nvSpPr>
        <p:spPr/>
        <p:txBody>
          <a:bodyPr/>
          <a:lstStyle/>
          <a:p>
            <a:pPr eaLnBrk="1" hangingPunct="1">
              <a:lnSpc>
                <a:spcPct val="90000"/>
              </a:lnSpc>
            </a:pPr>
            <a:r>
              <a:rPr lang="en-US" sz="2400" i="1" smtClean="0"/>
              <a:t>Учёный имеет индекс h, если h из его Np статей цитируются как минимум h раз каждая, в то время как оставшиеся (Np — h) статей цитируются не более, чем h раз каждая.</a:t>
            </a:r>
            <a:r>
              <a:rPr lang="en-US" sz="2400" smtClean="0"/>
              <a:t> </a:t>
            </a:r>
            <a:endParaRPr lang="uk-UA" sz="2400" smtClean="0"/>
          </a:p>
          <a:p>
            <a:pPr eaLnBrk="1" hangingPunct="1">
              <a:lnSpc>
                <a:spcPct val="90000"/>
              </a:lnSpc>
            </a:pPr>
            <a:r>
              <a:rPr lang="ru-RU" sz="2400" smtClean="0"/>
              <a:t>См. </a:t>
            </a:r>
            <a:r>
              <a:rPr lang="en-US" sz="2400" smtClean="0">
                <a:hlinkClick r:id="rId2"/>
              </a:rPr>
              <a:t>http://ru.wikipedia.org/wiki/H-индекс</a:t>
            </a:r>
            <a:r>
              <a:rPr lang="en-US" sz="2400" smtClean="0"/>
              <a:t> </a:t>
            </a:r>
          </a:p>
        </p:txBody>
      </p:sp>
      <p:pic>
        <p:nvPicPr>
          <p:cNvPr id="12294" name="Picture 6" descr="File:H-index-en.sv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447800"/>
            <a:ext cx="4048125" cy="404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13315"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16C43E-1126-4D81-B9A7-01A9D82459CE}" type="slidenum">
              <a:rPr lang="en-US"/>
              <a:pPr eaLnBrk="1" hangingPunct="1"/>
              <a:t>12</a:t>
            </a:fld>
            <a:endParaRPr lang="en-US"/>
          </a:p>
        </p:txBody>
      </p:sp>
      <p:sp>
        <p:nvSpPr>
          <p:cNvPr id="13316" name="Rectangle 2"/>
          <p:cNvSpPr>
            <a:spLocks noGrp="1" noChangeArrowheads="1"/>
          </p:cNvSpPr>
          <p:nvPr>
            <p:ph type="title"/>
          </p:nvPr>
        </p:nvSpPr>
        <p:spPr/>
        <p:txBody>
          <a:bodyPr/>
          <a:lstStyle/>
          <a:p>
            <a:pPr eaLnBrk="1" hangingPunct="1"/>
            <a:r>
              <a:rPr lang="en-US" smtClean="0"/>
              <a:t>www.scimagojr.com</a:t>
            </a:r>
          </a:p>
        </p:txBody>
      </p:sp>
      <p:pic>
        <p:nvPicPr>
          <p:cNvPr id="13317" name="Picture 3"/>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14339"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B86CD8-7CC4-4209-997E-C05230D5DD6E}" type="slidenum">
              <a:rPr lang="en-US"/>
              <a:pPr eaLnBrk="1" hangingPunct="1"/>
              <a:t>13</a:t>
            </a:fld>
            <a:endParaRPr lang="en-US"/>
          </a:p>
        </p:txBody>
      </p:sp>
      <p:sp>
        <p:nvSpPr>
          <p:cNvPr id="14340" name="Rectangle 2"/>
          <p:cNvSpPr>
            <a:spLocks noGrp="1" noChangeArrowheads="1"/>
          </p:cNvSpPr>
          <p:nvPr>
            <p:ph type="title"/>
          </p:nvPr>
        </p:nvSpPr>
        <p:spPr/>
        <p:txBody>
          <a:bodyPr/>
          <a:lstStyle/>
          <a:p>
            <a:pPr eaLnBrk="1" hangingPunct="1"/>
            <a:r>
              <a:rPr lang="ru-RU" sz="3200" smtClean="0"/>
              <a:t>Пор</a:t>
            </a:r>
            <a:r>
              <a:rPr lang="uk-UA" sz="3200" smtClean="0"/>
              <a:t>івняння питомого індексу цитування</a:t>
            </a:r>
            <a:r>
              <a:rPr lang="uk-UA" sz="4000" smtClean="0"/>
              <a:t> </a:t>
            </a:r>
            <a:br>
              <a:rPr lang="uk-UA" sz="4000" smtClean="0"/>
            </a:br>
            <a:r>
              <a:rPr lang="uk-UA" sz="1600" i="1" smtClean="0"/>
              <a:t>(</a:t>
            </a:r>
            <a:r>
              <a:rPr lang="en-US" sz="1600" i="1" smtClean="0"/>
              <a:t>Physics of Metals and Metallography</a:t>
            </a:r>
            <a:r>
              <a:rPr lang="uk-UA" sz="1600" i="1" smtClean="0"/>
              <a:t>+</a:t>
            </a:r>
            <a:r>
              <a:rPr lang="en-US" sz="1600" i="1" smtClean="0"/>
              <a:t>Ukrainian Mathematical Journal</a:t>
            </a:r>
            <a:r>
              <a:rPr lang="uk-UA" sz="1600" i="1" smtClean="0"/>
              <a:t>+</a:t>
            </a:r>
            <a:r>
              <a:rPr lang="en-US" sz="1600" i="1" smtClean="0"/>
              <a:t>Chemistry of Heterocyclic Compounds</a:t>
            </a:r>
            <a:r>
              <a:rPr lang="uk-UA" sz="1600" i="1" smtClean="0"/>
              <a:t>)</a:t>
            </a:r>
            <a:endParaRPr lang="en-US" sz="1600" i="1" smtClean="0"/>
          </a:p>
        </p:txBody>
      </p:sp>
      <p:pic>
        <p:nvPicPr>
          <p:cNvPr id="14341" name="Picture 3"/>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JIF</a:t>
            </a:r>
            <a:r>
              <a:rPr lang="ru-RU" dirty="0" smtClean="0"/>
              <a:t> (</a:t>
            </a:r>
            <a:r>
              <a:rPr lang="en-US" dirty="0" smtClean="0"/>
              <a:t>Thomson ©) </a:t>
            </a:r>
            <a:r>
              <a:rPr lang="ru-RU" dirty="0" err="1" smtClean="0"/>
              <a:t>або</a:t>
            </a:r>
            <a:r>
              <a:rPr lang="ru-RU" dirty="0" smtClean="0"/>
              <a:t> </a:t>
            </a:r>
            <a:r>
              <a:rPr lang="en-US" dirty="0" smtClean="0"/>
              <a:t>SNIP (Elsevier – SCIMAGO)</a:t>
            </a:r>
            <a:endParaRPr lang="ru-RU" dirty="0"/>
          </a:p>
        </p:txBody>
      </p:sp>
      <p:sp>
        <p:nvSpPr>
          <p:cNvPr id="3" name="Объект 2"/>
          <p:cNvSpPr>
            <a:spLocks noGrp="1"/>
          </p:cNvSpPr>
          <p:nvPr>
            <p:ph idx="1"/>
          </p:nvPr>
        </p:nvSpPr>
        <p:spPr/>
        <p:txBody>
          <a:bodyPr/>
          <a:lstStyle/>
          <a:p>
            <a:r>
              <a:rPr lang="en-US" dirty="0" smtClean="0"/>
              <a:t>Wouter Gerritsma, subject librarian at Wageningen UR Library</a:t>
            </a:r>
          </a:p>
          <a:p>
            <a:pPr lvl="1"/>
            <a:r>
              <a:rPr lang="en-US" dirty="0" smtClean="0"/>
              <a:t>“The correlation for this set of journals between SNIP and IF was 0.94 and between SJR and IF was 0.96. In total 619 journals from DOAJ were present in the JCR 2009 report…”</a:t>
            </a:r>
          </a:p>
          <a:p>
            <a:pPr lvl="1"/>
            <a:r>
              <a:rPr lang="en-US" dirty="0" smtClean="0"/>
              <a:t>http://wowter.net/2011/01/06/the-impact-factor-of-open-access-journals/ </a:t>
            </a:r>
            <a:endParaRPr lang="ru-RU"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14</a:t>
            </a:fld>
            <a:endParaRPr lang="en-US"/>
          </a:p>
        </p:txBody>
      </p:sp>
    </p:spTree>
    <p:extLst>
      <p:ext uri="{BB962C8B-B14F-4D97-AF65-F5344CB8AC3E}">
        <p14:creationId xmlns:p14="http://schemas.microsoft.com/office/powerpoint/2010/main" xmlns="" val="468316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18435"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A29119-E3F2-4065-B99A-69CEB4CE8EFD}" type="slidenum">
              <a:rPr lang="en-US"/>
              <a:pPr eaLnBrk="1" hangingPunct="1"/>
              <a:t>15</a:t>
            </a:fld>
            <a:endParaRPr lang="en-US"/>
          </a:p>
        </p:txBody>
      </p:sp>
      <p:sp>
        <p:nvSpPr>
          <p:cNvPr id="18436" name="Rectangle 2"/>
          <p:cNvSpPr>
            <a:spLocks noGrp="1" noChangeArrowheads="1"/>
          </p:cNvSpPr>
          <p:nvPr>
            <p:ph type="title"/>
          </p:nvPr>
        </p:nvSpPr>
        <p:spPr/>
        <p:txBody>
          <a:bodyPr/>
          <a:lstStyle/>
          <a:p>
            <a:pPr eaLnBrk="1" hangingPunct="1"/>
            <a:r>
              <a:rPr lang="uk-UA" sz="4000" smtClean="0"/>
              <a:t>Проект “</a:t>
            </a:r>
            <a:r>
              <a:rPr lang="en-US" sz="4000" b="1" smtClean="0"/>
              <a:t>РОССИЙСКИЙ ИНДЕКС НАУЧНОГО ЦИТИРОВАНИЯ</a:t>
            </a:r>
            <a:r>
              <a:rPr lang="uk-UA" sz="4000" b="1" smtClean="0"/>
              <a:t>”</a:t>
            </a:r>
            <a:r>
              <a:rPr lang="en-US" sz="4000" b="1" smtClean="0"/>
              <a:t/>
            </a:r>
            <a:br>
              <a:rPr lang="en-US" sz="4000" b="1" smtClean="0"/>
            </a:br>
            <a:endParaRPr lang="en-US" sz="4000" b="1" smtClean="0"/>
          </a:p>
        </p:txBody>
      </p:sp>
      <p:sp>
        <p:nvSpPr>
          <p:cNvPr id="18437" name="Rectangle 3"/>
          <p:cNvSpPr>
            <a:spLocks noGrp="1" noChangeArrowheads="1"/>
          </p:cNvSpPr>
          <p:nvPr>
            <p:ph type="body" idx="1"/>
          </p:nvPr>
        </p:nvSpPr>
        <p:spPr/>
        <p:txBody>
          <a:bodyPr/>
          <a:lstStyle/>
          <a:p>
            <a:pPr eaLnBrk="1" hangingPunct="1"/>
            <a:r>
              <a:rPr lang="ru-RU" smtClean="0"/>
              <a:t>Основа -  БД «Научная электронная библиотека» (</a:t>
            </a:r>
            <a:r>
              <a:rPr lang="en-US" smtClean="0">
                <a:hlinkClick r:id="rId2"/>
              </a:rPr>
              <a:t>http://www.elibrary.ru</a:t>
            </a:r>
            <a:r>
              <a:rPr lang="en-US" smtClean="0"/>
              <a:t>)</a:t>
            </a:r>
          </a:p>
          <a:p>
            <a:pPr eaLnBrk="1" hangingPunct="1"/>
            <a:r>
              <a:rPr lang="uk-UA" smtClean="0"/>
              <a:t>Інформаційний базис – 2,000,000 наукових публікацій (2000 рос.наукових журналів)</a:t>
            </a:r>
          </a:p>
          <a:p>
            <a:pPr lvl="1" eaLnBrk="1" hangingPunct="1"/>
            <a:r>
              <a:rPr lang="uk-UA" smtClean="0"/>
              <a:t>Цитування 250 українських журналів</a:t>
            </a:r>
          </a:p>
          <a:p>
            <a:pPr lvl="1" eaLnBrk="1" hangingPunct="1"/>
            <a:r>
              <a:rPr lang="uk-UA" smtClean="0"/>
              <a:t>Цитування 950 авторів України</a:t>
            </a: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dirty="0" smtClean="0"/>
              <a:t>Пошук журналів, які реферуються та індексуються міжнародними БД</a:t>
            </a:r>
            <a:endParaRPr lang="ru-RU" sz="3600" dirty="0"/>
          </a:p>
        </p:txBody>
      </p:sp>
      <p:sp>
        <p:nvSpPr>
          <p:cNvPr id="3" name="Объект 2"/>
          <p:cNvSpPr>
            <a:spLocks noGrp="1"/>
          </p:cNvSpPr>
          <p:nvPr>
            <p:ph idx="1"/>
          </p:nvPr>
        </p:nvSpPr>
        <p:spPr/>
        <p:txBody>
          <a:bodyPr/>
          <a:lstStyle/>
          <a:p>
            <a:r>
              <a:rPr lang="uk-UA" dirty="0" smtClean="0"/>
              <a:t>Провідні </a:t>
            </a:r>
            <a:r>
              <a:rPr lang="uk-UA" dirty="0" err="1" smtClean="0"/>
              <a:t>наукометричні</a:t>
            </a:r>
            <a:r>
              <a:rPr lang="uk-UA" dirty="0" smtClean="0"/>
              <a:t> БД (</a:t>
            </a:r>
            <a:r>
              <a:rPr lang="en-US" dirty="0" smtClean="0"/>
              <a:t>Web of Science, SCOPUS)</a:t>
            </a:r>
          </a:p>
          <a:p>
            <a:r>
              <a:rPr lang="ru-RU" dirty="0" smtClean="0"/>
              <a:t>Пров</a:t>
            </a:r>
            <a:r>
              <a:rPr lang="uk-UA" dirty="0" err="1" smtClean="0"/>
              <a:t>ідні</a:t>
            </a:r>
            <a:r>
              <a:rPr lang="uk-UA" dirty="0" smtClean="0"/>
              <a:t> галузеві науково-технічні БД (</a:t>
            </a:r>
            <a:r>
              <a:rPr lang="en-US" dirty="0" smtClean="0"/>
              <a:t>CA, Compedex, INSPEC, …)</a:t>
            </a:r>
          </a:p>
          <a:p>
            <a:r>
              <a:rPr lang="ru-RU" dirty="0" err="1" smtClean="0"/>
              <a:t>Допом</a:t>
            </a:r>
            <a:r>
              <a:rPr lang="uk-UA" dirty="0" err="1" smtClean="0"/>
              <a:t>іжні</a:t>
            </a:r>
            <a:r>
              <a:rPr lang="uk-UA" dirty="0" smtClean="0"/>
              <a:t> БД та системи (</a:t>
            </a:r>
            <a:r>
              <a:rPr lang="en-US" dirty="0" smtClean="0"/>
              <a:t>Journal Citation Reports,SCIMAGO</a:t>
            </a:r>
            <a:r>
              <a:rPr lang="uk-UA" dirty="0" smtClean="0"/>
              <a:t>, </a:t>
            </a:r>
            <a:r>
              <a:rPr lang="en-US" dirty="0" smtClean="0"/>
              <a:t>ScienceGate)</a:t>
            </a:r>
          </a:p>
          <a:p>
            <a:pPr lvl="1"/>
            <a:r>
              <a:rPr lang="en-US" sz="2400" i="1" dirty="0" smtClean="0"/>
              <a:t>http://www.sciencegateway.org/rank/index.html</a:t>
            </a:r>
          </a:p>
          <a:p>
            <a:pPr lvl="1"/>
            <a:r>
              <a:rPr lang="en-US" sz="2400" i="1" dirty="0" smtClean="0"/>
              <a:t>http://www.scimagojr.com</a:t>
            </a:r>
            <a:r>
              <a:rPr lang="en-US" dirty="0" smtClean="0"/>
              <a:t> </a:t>
            </a:r>
            <a:endParaRPr lang="ru-RU"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16</a:t>
            </a:fld>
            <a:endParaRPr lang="en-US"/>
          </a:p>
        </p:txBody>
      </p:sp>
    </p:spTree>
    <p:extLst>
      <p:ext uri="{BB962C8B-B14F-4D97-AF65-F5344CB8AC3E}">
        <p14:creationId xmlns:p14="http://schemas.microsoft.com/office/powerpoint/2010/main" xmlns="" val="3098566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Eigenfactor (for Journals)</a:t>
            </a:r>
            <a:endParaRPr lang="ru-RU" dirty="0"/>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17</a:t>
            </a:fld>
            <a:endParaRPr lang="en-US"/>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476375"/>
            <a:ext cx="8229600" cy="471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9151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Журнали</a:t>
            </a:r>
            <a:r>
              <a:rPr lang="ru-RU" dirty="0" smtClean="0"/>
              <a:t> в</a:t>
            </a:r>
            <a:r>
              <a:rPr lang="uk-UA" dirty="0" err="1" smtClean="0"/>
              <a:t>ідкритого</a:t>
            </a:r>
            <a:r>
              <a:rPr lang="uk-UA" dirty="0" smtClean="0"/>
              <a:t> доступу з </a:t>
            </a:r>
            <a:r>
              <a:rPr lang="uk-UA" dirty="0" err="1" smtClean="0"/>
              <a:t>імпакт-фактором</a:t>
            </a:r>
            <a:endParaRPr lang="ru-RU" dirty="0"/>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18</a:t>
            </a:fld>
            <a:endParaRPr lang="en-US"/>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1600201"/>
            <a:ext cx="7239000" cy="452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5394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ижний колонтитул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1747" name="Номер слайда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14D027-8A86-4409-ABB0-2941CFDE6C3F}" type="slidenum">
              <a:rPr lang="en-US"/>
              <a:pPr eaLnBrk="1" hangingPunct="1"/>
              <a:t>19</a:t>
            </a:fld>
            <a:endParaRPr lang="en-US"/>
          </a:p>
        </p:txBody>
      </p:sp>
      <p:sp>
        <p:nvSpPr>
          <p:cNvPr id="31748" name="Rectangle 2"/>
          <p:cNvSpPr>
            <a:spLocks noChangeArrowheads="1"/>
          </p:cNvSpPr>
          <p:nvPr/>
        </p:nvSpPr>
        <p:spPr bwMode="auto">
          <a:xfrm>
            <a:off x="152400" y="304800"/>
            <a:ext cx="8229600" cy="884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uk-UA" sz="4400">
                <a:solidFill>
                  <a:schemeClr val="tx2"/>
                </a:solidFill>
              </a:rPr>
              <a:t>ОА на практиці – </a:t>
            </a:r>
            <a:r>
              <a:rPr lang="en-US" sz="4400">
                <a:solidFill>
                  <a:schemeClr val="tx2"/>
                </a:solidFill>
              </a:rPr>
              <a:t>“</a:t>
            </a:r>
            <a:r>
              <a:rPr lang="ru-RU" sz="4400">
                <a:solidFill>
                  <a:schemeClr val="tx2"/>
                </a:solidFill>
              </a:rPr>
              <a:t>Дев</a:t>
            </a:r>
            <a:r>
              <a:rPr lang="en-US" sz="4400">
                <a:solidFill>
                  <a:schemeClr val="tx2"/>
                </a:solidFill>
              </a:rPr>
              <a:t>’</a:t>
            </a:r>
            <a:r>
              <a:rPr lang="uk-UA" sz="4400">
                <a:solidFill>
                  <a:schemeClr val="tx2"/>
                </a:solidFill>
              </a:rPr>
              <a:t>ять квітів ОА”</a:t>
            </a:r>
            <a:endParaRPr lang="en-US" sz="4400">
              <a:solidFill>
                <a:schemeClr val="tx2"/>
              </a:solidFill>
            </a:endParaRPr>
          </a:p>
        </p:txBody>
      </p:sp>
      <p:sp>
        <p:nvSpPr>
          <p:cNvPr id="31749" name="Rectangle 3"/>
          <p:cNvSpPr>
            <a:spLocks noChangeArrowheads="1"/>
          </p:cNvSpPr>
          <p:nvPr/>
        </p:nvSpPr>
        <p:spPr bwMode="auto">
          <a:xfrm>
            <a:off x="609600" y="1447800"/>
            <a:ext cx="7848600" cy="475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609600" indent="-609600">
              <a:spcBef>
                <a:spcPct val="20000"/>
              </a:spcBef>
              <a:buFontTx/>
              <a:buChar char="•"/>
            </a:pPr>
            <a:r>
              <a:rPr lang="uk-UA" dirty="0"/>
              <a:t>Електронні архіви </a:t>
            </a:r>
            <a:r>
              <a:rPr lang="en-US" dirty="0"/>
              <a:t>(</a:t>
            </a:r>
            <a:r>
              <a:rPr lang="uk-UA" dirty="0"/>
              <a:t>Автори за власним рішення розміщують </a:t>
            </a:r>
            <a:r>
              <a:rPr lang="uk-UA" dirty="0" err="1" smtClean="0"/>
              <a:t>препр</a:t>
            </a:r>
            <a:r>
              <a:rPr lang="ru-RU" dirty="0"/>
              <a:t>и</a:t>
            </a:r>
            <a:r>
              <a:rPr lang="uk-UA" dirty="0" err="1" smtClean="0"/>
              <a:t>нти</a:t>
            </a:r>
            <a:r>
              <a:rPr lang="uk-UA" dirty="0" smtClean="0"/>
              <a:t> </a:t>
            </a:r>
            <a:r>
              <a:rPr lang="uk-UA" dirty="0"/>
              <a:t>або </a:t>
            </a:r>
            <a:r>
              <a:rPr lang="uk-UA" dirty="0" err="1" smtClean="0"/>
              <a:t>постпринти</a:t>
            </a:r>
            <a:r>
              <a:rPr lang="en-US" dirty="0"/>
              <a:t>)</a:t>
            </a:r>
            <a:r>
              <a:rPr lang="uk-UA" dirty="0"/>
              <a:t> - </a:t>
            </a:r>
            <a:r>
              <a:rPr lang="en-US" sz="2000" i="1" dirty="0" err="1"/>
              <a:t>arXiv</a:t>
            </a:r>
            <a:r>
              <a:rPr lang="en-US" dirty="0"/>
              <a:t>.</a:t>
            </a:r>
          </a:p>
          <a:p>
            <a:pPr marL="609600" indent="-609600">
              <a:spcBef>
                <a:spcPct val="20000"/>
              </a:spcBef>
              <a:buFontTx/>
              <a:buChar char="•"/>
            </a:pPr>
            <a:r>
              <a:rPr lang="uk-UA" dirty="0"/>
              <a:t>Вільні архіви</a:t>
            </a:r>
            <a:r>
              <a:rPr lang="en-US" dirty="0"/>
              <a:t> (</a:t>
            </a:r>
            <a:r>
              <a:rPr lang="uk-UA" dirty="0"/>
              <a:t>миттєвий прямий доступ до повного тексту</a:t>
            </a:r>
            <a:r>
              <a:rPr lang="en-US" dirty="0"/>
              <a:t>).</a:t>
            </a:r>
          </a:p>
          <a:p>
            <a:pPr marL="609600" indent="-609600">
              <a:spcBef>
                <a:spcPct val="20000"/>
              </a:spcBef>
              <a:buFontTx/>
              <a:buChar char="•"/>
            </a:pPr>
            <a:r>
              <a:rPr lang="uk-UA" dirty="0"/>
              <a:t>Дуальна модель</a:t>
            </a:r>
            <a:r>
              <a:rPr lang="en-US" dirty="0"/>
              <a:t> (</a:t>
            </a:r>
            <a:r>
              <a:rPr lang="uk-UA" dirty="0"/>
              <a:t>доступ за передплатою та відкритий доступ одночасно</a:t>
            </a:r>
            <a:r>
              <a:rPr lang="en-US" dirty="0"/>
              <a:t>).</a:t>
            </a:r>
          </a:p>
          <a:p>
            <a:pPr marL="609600" indent="-609600">
              <a:spcBef>
                <a:spcPct val="20000"/>
              </a:spcBef>
              <a:buFontTx/>
              <a:buChar char="•"/>
            </a:pPr>
            <a:r>
              <a:rPr lang="uk-UA" dirty="0"/>
              <a:t>Відкритий доступ після </a:t>
            </a:r>
            <a:r>
              <a:rPr lang="uk-UA" dirty="0" err="1"/>
              <a:t>ембарго-</a:t>
            </a:r>
            <a:r>
              <a:rPr lang="uk-UA" dirty="0"/>
              <a:t> періоду  </a:t>
            </a:r>
            <a:r>
              <a:rPr lang="uk-UA" sz="1000" i="1" dirty="0"/>
              <a:t>- </a:t>
            </a:r>
          </a:p>
          <a:p>
            <a:pPr marL="609600" indent="-609600">
              <a:spcBef>
                <a:spcPct val="20000"/>
              </a:spcBef>
              <a:buFontTx/>
              <a:buChar char="•"/>
            </a:pPr>
            <a:r>
              <a:rPr lang="en-US" dirty="0"/>
              <a:t>Author fee (</a:t>
            </a:r>
            <a:r>
              <a:rPr lang="uk-UA" dirty="0"/>
              <a:t>Автори оплачують публікацію статті у журналі</a:t>
            </a:r>
            <a:r>
              <a:rPr lang="en-US" dirty="0"/>
              <a:t>).</a:t>
            </a:r>
          </a:p>
          <a:p>
            <a:pPr marL="609600" indent="-609600">
              <a:spcBef>
                <a:spcPct val="20000"/>
              </a:spcBef>
              <a:buFontTx/>
              <a:buChar char="•"/>
            </a:pPr>
            <a:r>
              <a:rPr lang="uk-UA" dirty="0"/>
              <a:t>Частковий відкритий доступ</a:t>
            </a:r>
            <a:r>
              <a:rPr lang="en-US" dirty="0"/>
              <a:t> (</a:t>
            </a:r>
            <a:r>
              <a:rPr lang="uk-UA" dirty="0"/>
              <a:t>відкритий доступ до </a:t>
            </a:r>
            <a:r>
              <a:rPr lang="uk-UA" dirty="0" smtClean="0"/>
              <a:t>частини </a:t>
            </a:r>
            <a:r>
              <a:rPr lang="uk-UA" dirty="0"/>
              <a:t>статей</a:t>
            </a:r>
            <a:r>
              <a:rPr lang="en-US" dirty="0"/>
              <a:t>).</a:t>
            </a:r>
          </a:p>
          <a:p>
            <a:pPr marL="609600" indent="-609600">
              <a:spcBef>
                <a:spcPct val="20000"/>
              </a:spcBef>
              <a:buFontTx/>
              <a:buChar char="•"/>
            </a:pPr>
            <a:r>
              <a:rPr lang="uk-UA" dirty="0"/>
              <a:t>Відкритий доступ для читачів визначеного регіону</a:t>
            </a:r>
            <a:r>
              <a:rPr lang="en-US" dirty="0"/>
              <a:t> (</a:t>
            </a:r>
            <a:r>
              <a:rPr lang="uk-UA" dirty="0"/>
              <a:t>відкритий або платний доступ встановлюється в залежності від показників прибутків населення</a:t>
            </a:r>
            <a:r>
              <a:rPr lang="en-US" dirty="0"/>
              <a:t>).</a:t>
            </a:r>
            <a:r>
              <a:rPr lang="uk-UA" dirty="0"/>
              <a:t> </a:t>
            </a:r>
            <a:r>
              <a:rPr lang="uk-UA" sz="1200" i="1" dirty="0"/>
              <a:t>- </a:t>
            </a:r>
            <a:r>
              <a:rPr lang="en-US" i="1" dirty="0"/>
              <a:t>HINARI (WHO), INASP</a:t>
            </a:r>
            <a:endParaRPr lang="en-US" sz="1200" i="1" dirty="0"/>
          </a:p>
          <a:p>
            <a:pPr marL="609600" indent="-609600">
              <a:spcBef>
                <a:spcPct val="20000"/>
              </a:spcBef>
              <a:buFontTx/>
              <a:buChar char="•"/>
            </a:pPr>
            <a:r>
              <a:rPr lang="uk-UA" dirty="0"/>
              <a:t>Відкриті реферати</a:t>
            </a:r>
            <a:r>
              <a:rPr lang="en-US" dirty="0"/>
              <a:t> (</a:t>
            </a:r>
            <a:r>
              <a:rPr lang="uk-UA" dirty="0"/>
              <a:t>відкритий доступ обмежений ТОС або до рефератів статей</a:t>
            </a:r>
            <a:r>
              <a:rPr lang="en-US" dirty="0"/>
              <a:t>).</a:t>
            </a:r>
          </a:p>
          <a:p>
            <a:pPr marL="609600" indent="-609600">
              <a:spcBef>
                <a:spcPct val="20000"/>
              </a:spcBef>
              <a:buFontTx/>
              <a:buChar char="•"/>
            </a:pPr>
            <a:r>
              <a:rPr lang="uk-UA" dirty="0"/>
              <a:t>Корпоративна кооперація</a:t>
            </a:r>
            <a:r>
              <a:rPr lang="en-US" dirty="0"/>
              <a:t> (</a:t>
            </a:r>
            <a:r>
              <a:rPr lang="uk-UA" dirty="0"/>
              <a:t>організації учасники підтримують і отримують відкритий доступ</a:t>
            </a:r>
            <a:r>
              <a:rPr lang="en-US" dirty="0"/>
              <a:t>).</a:t>
            </a:r>
          </a:p>
        </p:txBody>
      </p:sp>
      <p:sp>
        <p:nvSpPr>
          <p:cNvPr id="31750" name="Text Box 4"/>
          <p:cNvSpPr txBox="1">
            <a:spLocks noChangeArrowheads="1"/>
          </p:cNvSpPr>
          <p:nvPr/>
        </p:nvSpPr>
        <p:spPr bwMode="auto">
          <a:xfrm>
            <a:off x="609600" y="6324600"/>
            <a:ext cx="5715000"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J. Wilinsky (2003).  Journal of Post Graduate Medicine 49(3): 263-267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075"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5B243B-63AE-4BB6-9FD6-B981DA8FDE01}" type="slidenum">
              <a:rPr lang="en-US"/>
              <a:pPr eaLnBrk="1" hangingPunct="1"/>
              <a:t>2</a:t>
            </a:fld>
            <a:endParaRPr lang="en-US"/>
          </a:p>
        </p:txBody>
      </p:sp>
      <p:sp>
        <p:nvSpPr>
          <p:cNvPr id="3076" name="Rectangle 2"/>
          <p:cNvSpPr>
            <a:spLocks noGrp="1" noChangeArrowheads="1"/>
          </p:cNvSpPr>
          <p:nvPr>
            <p:ph type="title"/>
          </p:nvPr>
        </p:nvSpPr>
        <p:spPr/>
        <p:txBody>
          <a:bodyPr/>
          <a:lstStyle/>
          <a:p>
            <a:pPr eaLnBrk="1" hangingPunct="1"/>
            <a:r>
              <a:rPr lang="uk-UA" sz="4000" smtClean="0"/>
              <a:t>Інформаційні ресурси консорціуму “Інформатіо”</a:t>
            </a:r>
            <a:r>
              <a:rPr lang="en-US" sz="4000" smtClean="0"/>
              <a:t> </a:t>
            </a:r>
            <a:r>
              <a:rPr lang="en-US" sz="2400" smtClean="0"/>
              <a:t>(</a:t>
            </a:r>
            <a:r>
              <a:rPr lang="ru-RU" sz="2400" smtClean="0"/>
              <a:t>координатор проекту </a:t>
            </a:r>
            <a:r>
              <a:rPr lang="en-US" sz="2400" smtClean="0"/>
              <a:t>eIFL </a:t>
            </a:r>
            <a:r>
              <a:rPr lang="ru-RU" sz="2400" smtClean="0"/>
              <a:t>в Укра</a:t>
            </a:r>
            <a:r>
              <a:rPr lang="uk-UA" sz="2400" smtClean="0"/>
              <a:t>їні)</a:t>
            </a:r>
            <a:endParaRPr lang="en-US" sz="2400" smtClean="0"/>
          </a:p>
        </p:txBody>
      </p:sp>
      <p:pic>
        <p:nvPicPr>
          <p:cNvPr id="3077" name="Picture 3" descr="Informatio Propositions 20070122"/>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1592263" y="1600200"/>
            <a:ext cx="5959475"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8" name="Line 5"/>
          <p:cNvSpPr>
            <a:spLocks noChangeShapeType="1"/>
          </p:cNvSpPr>
          <p:nvPr/>
        </p:nvSpPr>
        <p:spPr bwMode="auto">
          <a:xfrm flipH="1">
            <a:off x="5105400" y="2514600"/>
            <a:ext cx="762000" cy="7620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3079" name="Line 7"/>
          <p:cNvSpPr>
            <a:spLocks noChangeShapeType="1"/>
          </p:cNvSpPr>
          <p:nvPr/>
        </p:nvSpPr>
        <p:spPr bwMode="auto">
          <a:xfrm>
            <a:off x="2590800" y="2590800"/>
            <a:ext cx="1447800" cy="914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3080" name="Line 8"/>
          <p:cNvSpPr>
            <a:spLocks noChangeShapeType="1"/>
          </p:cNvSpPr>
          <p:nvPr/>
        </p:nvSpPr>
        <p:spPr bwMode="auto">
          <a:xfrm>
            <a:off x="3352800" y="2362200"/>
            <a:ext cx="838200" cy="914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3081" name="Line 9"/>
          <p:cNvSpPr>
            <a:spLocks noChangeShapeType="1"/>
          </p:cNvSpPr>
          <p:nvPr/>
        </p:nvSpPr>
        <p:spPr bwMode="auto">
          <a:xfrm>
            <a:off x="2590800" y="3352800"/>
            <a:ext cx="1295400" cy="3810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3082" name="Line 10"/>
          <p:cNvSpPr>
            <a:spLocks noChangeShapeType="1"/>
          </p:cNvSpPr>
          <p:nvPr/>
        </p:nvSpPr>
        <p:spPr bwMode="auto">
          <a:xfrm>
            <a:off x="2209800" y="3886200"/>
            <a:ext cx="1600200" cy="76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3083" name="Line 11"/>
          <p:cNvSpPr>
            <a:spLocks noChangeShapeType="1"/>
          </p:cNvSpPr>
          <p:nvPr/>
        </p:nvSpPr>
        <p:spPr bwMode="auto">
          <a:xfrm flipV="1">
            <a:off x="2590800" y="4267200"/>
            <a:ext cx="1295400" cy="6096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3084" name="Line 12"/>
          <p:cNvSpPr>
            <a:spLocks noChangeShapeType="1"/>
          </p:cNvSpPr>
          <p:nvPr/>
        </p:nvSpPr>
        <p:spPr bwMode="auto">
          <a:xfrm flipH="1" flipV="1">
            <a:off x="5181600" y="4572000"/>
            <a:ext cx="990600" cy="838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3085" name="Line 13"/>
          <p:cNvSpPr>
            <a:spLocks noChangeShapeType="1"/>
          </p:cNvSpPr>
          <p:nvPr/>
        </p:nvSpPr>
        <p:spPr bwMode="auto">
          <a:xfrm flipH="1" flipV="1">
            <a:off x="4800600" y="4724400"/>
            <a:ext cx="76200" cy="914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3086" name="Text Box 14"/>
          <p:cNvSpPr txBox="1">
            <a:spLocks noChangeArrowheads="1"/>
          </p:cNvSpPr>
          <p:nvPr/>
        </p:nvSpPr>
        <p:spPr bwMode="auto">
          <a:xfrm>
            <a:off x="7010400" y="3352800"/>
            <a:ext cx="533400" cy="184150"/>
          </a:xfrm>
          <a:prstGeom prst="rect">
            <a:avLst/>
          </a:prstGeom>
          <a:solidFill>
            <a:srgbClr val="B4E7E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a:t>Emerald</a:t>
            </a:r>
          </a:p>
        </p:txBody>
      </p:sp>
      <p:sp>
        <p:nvSpPr>
          <p:cNvPr id="3087" name="Line 15"/>
          <p:cNvSpPr>
            <a:spLocks noChangeShapeType="1"/>
          </p:cNvSpPr>
          <p:nvPr/>
        </p:nvSpPr>
        <p:spPr bwMode="auto">
          <a:xfrm flipH="1">
            <a:off x="5410200" y="3429000"/>
            <a:ext cx="1676400" cy="3048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Популярн</a:t>
            </a:r>
            <a:r>
              <a:rPr lang="uk-UA" dirty="0" smtClean="0"/>
              <a:t>і колекції журналів відкритого доступу</a:t>
            </a:r>
            <a:endParaRPr lang="ru-RU" dirty="0"/>
          </a:p>
        </p:txBody>
      </p:sp>
      <p:sp>
        <p:nvSpPr>
          <p:cNvPr id="3" name="Объект 2"/>
          <p:cNvSpPr>
            <a:spLocks noGrp="1"/>
          </p:cNvSpPr>
          <p:nvPr>
            <p:ph idx="1"/>
          </p:nvPr>
        </p:nvSpPr>
        <p:spPr/>
        <p:txBody>
          <a:bodyPr/>
          <a:lstStyle/>
          <a:p>
            <a:r>
              <a:rPr lang="en-US" dirty="0" smtClean="0"/>
              <a:t>DOAJ: www.doaj.org</a:t>
            </a:r>
          </a:p>
          <a:p>
            <a:r>
              <a:rPr lang="en-US" dirty="0" smtClean="0"/>
              <a:t>J-STAGE: </a:t>
            </a:r>
            <a:r>
              <a:rPr lang="en-US" dirty="0" smtClean="0">
                <a:hlinkClick r:id="rId2"/>
              </a:rPr>
              <a:t>www.jstage.jst.go.jp</a:t>
            </a:r>
            <a:endParaRPr lang="en-US" dirty="0" smtClean="0"/>
          </a:p>
          <a:p>
            <a:r>
              <a:rPr lang="en-US" dirty="0" smtClean="0"/>
              <a:t>SciELO:  www.scielo.br</a:t>
            </a:r>
          </a:p>
          <a:p>
            <a:endParaRPr lang="ru-RU"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20</a:t>
            </a:fld>
            <a:endParaRPr lang="en-US"/>
          </a:p>
        </p:txBody>
      </p:sp>
    </p:spTree>
    <p:extLst>
      <p:ext uri="{BB962C8B-B14F-4D97-AF65-F5344CB8AC3E}">
        <p14:creationId xmlns:p14="http://schemas.microsoft.com/office/powerpoint/2010/main" xmlns="" val="3594269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2771"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4F7C22-1E6C-4517-902E-2F1AC41204D5}" type="slidenum">
              <a:rPr lang="en-US"/>
              <a:pPr eaLnBrk="1" hangingPunct="1"/>
              <a:t>21</a:t>
            </a:fld>
            <a:endParaRPr lang="en-US"/>
          </a:p>
        </p:txBody>
      </p:sp>
      <p:pic>
        <p:nvPicPr>
          <p:cNvPr id="32772" name="Picture 10"/>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950913" y="1600200"/>
            <a:ext cx="7240587" cy="4525963"/>
          </a:xfrm>
          <a:noFill/>
          <a:extLst>
            <a:ext uri="{91240B29-F687-4F45-9708-019B960494DF}">
              <a14:hiddenLine xmlns:a14="http://schemas.microsoft.com/office/drawing/2010/main" xmlns="" w="9525" algn="ctr">
                <a:solidFill>
                  <a:schemeClr val="tx1"/>
                </a:solidFill>
                <a:miter lim="800000"/>
                <a:headEnd/>
                <a:tailEnd/>
              </a14:hiddenLine>
            </a:ext>
          </a:extLst>
        </p:spPr>
      </p:pic>
      <p:sp>
        <p:nvSpPr>
          <p:cNvPr id="32773" name="Нижний колонтитул 2"/>
          <p:cNvSpPr txBox="1">
            <a:spLocks noGrp="1"/>
          </p:cNvSpPr>
          <p:nvPr/>
        </p:nvSpPr>
        <p:spPr bwMode="auto">
          <a:xfrm>
            <a:off x="5791200" y="6248400"/>
            <a:ext cx="28971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400"/>
              <a:t>© Васильєв О., Чьочь В., 2009</a:t>
            </a:r>
          </a:p>
        </p:txBody>
      </p:sp>
      <p:sp>
        <p:nvSpPr>
          <p:cNvPr id="32774" name="Номер слайда 3"/>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80773F-2CA5-4DFD-B17D-2E2A26BCB0DE}" type="slidenum">
              <a:rPr lang="ru-RU" sz="2600" b="1">
                <a:solidFill>
                  <a:schemeClr val="bg1"/>
                </a:solidFill>
              </a:rPr>
              <a:pPr eaLnBrk="1" hangingPunct="1"/>
              <a:t>21</a:t>
            </a:fld>
            <a:endParaRPr lang="ru-RU" sz="2600" b="1">
              <a:solidFill>
                <a:schemeClr val="bg1"/>
              </a:solidFill>
            </a:endParaRPr>
          </a:p>
        </p:txBody>
      </p:sp>
      <p:sp>
        <p:nvSpPr>
          <p:cNvPr id="32775" name="Text Box 5"/>
          <p:cNvSpPr txBox="1">
            <a:spLocks noChangeArrowheads="1"/>
          </p:cNvSpPr>
          <p:nvPr/>
        </p:nvSpPr>
        <p:spPr bwMode="auto">
          <a:xfrm>
            <a:off x="3200400" y="3733800"/>
            <a:ext cx="3305175" cy="590931"/>
          </a:xfrm>
          <a:prstGeom prst="rect">
            <a:avLst/>
          </a:prstGeom>
          <a:noFill/>
          <a:ln w="57150" algn="ctr">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chemeClr val="tx1"/>
              </a:buClr>
              <a:buSzPct val="75000"/>
              <a:buFont typeface="Wingdings" pitchFamily="2" charset="2"/>
              <a:buChar char="l"/>
            </a:pPr>
            <a:r>
              <a:rPr lang="uk-UA" sz="3600" b="1" dirty="0" smtClean="0">
                <a:solidFill>
                  <a:srgbClr val="FF3300"/>
                </a:solidFill>
              </a:rPr>
              <a:t>17 </a:t>
            </a:r>
            <a:r>
              <a:rPr lang="uk-UA" sz="3600" b="1" dirty="0">
                <a:solidFill>
                  <a:srgbClr val="FF3300"/>
                </a:solidFill>
              </a:rPr>
              <a:t>з України</a:t>
            </a:r>
            <a:endParaRPr lang="en-US" sz="3600" b="1" dirty="0">
              <a:solidFill>
                <a:srgbClr val="FF3300"/>
              </a:solidFill>
            </a:endParaRPr>
          </a:p>
        </p:txBody>
      </p:sp>
      <p:sp>
        <p:nvSpPr>
          <p:cNvPr id="32776" name="Rectangle 8"/>
          <p:cNvSpPr>
            <a:spLocks noGrp="1" noChangeArrowheads="1"/>
          </p:cNvSpPr>
          <p:nvPr>
            <p:ph type="title"/>
          </p:nvPr>
        </p:nvSpPr>
        <p:spPr/>
        <p:txBody>
          <a:bodyPr/>
          <a:lstStyle/>
          <a:p>
            <a:pPr eaLnBrk="1" hangingPunct="1"/>
            <a:r>
              <a:rPr lang="en-US" smtClean="0"/>
              <a:t>www.doaj.org</a:t>
            </a:r>
          </a:p>
        </p:txBody>
      </p:sp>
    </p:spTree>
    <p:extLst>
      <p:ext uri="{BB962C8B-B14F-4D97-AF65-F5344CB8AC3E}">
        <p14:creationId xmlns:p14="http://schemas.microsoft.com/office/powerpoint/2010/main" xmlns="" val="3659233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smtClean="0"/>
              <a:t>DOAJ - </a:t>
            </a:r>
            <a:r>
              <a:rPr lang="en-US" sz="3200" b="1" i="1" dirty="0"/>
              <a:t>AIDS Research and </a:t>
            </a:r>
            <a:r>
              <a:rPr lang="en-US" sz="3200" b="1" i="1" dirty="0" smtClean="0"/>
              <a:t>Therapy – IF=2.54</a:t>
            </a:r>
            <a:r>
              <a:rPr lang="en-US" sz="3200" b="1" dirty="0"/>
              <a:t/>
            </a:r>
            <a:br>
              <a:rPr lang="en-US" sz="3200" b="1" dirty="0"/>
            </a:br>
            <a:endParaRPr lang="ru-RU" sz="3200" dirty="0"/>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22</a:t>
            </a:fld>
            <a:endParaRPr lang="en-US"/>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600200"/>
            <a:ext cx="8001000" cy="442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1851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Публікації у </a:t>
            </a:r>
            <a:r>
              <a:rPr lang="en-US" dirty="0" smtClean="0"/>
              <a:t>OA </a:t>
            </a:r>
            <a:r>
              <a:rPr lang="ru-RU" dirty="0" err="1" smtClean="0"/>
              <a:t>журн</a:t>
            </a:r>
            <a:r>
              <a:rPr lang="uk-UA" dirty="0" err="1" smtClean="0"/>
              <a:t>алі</a:t>
            </a:r>
            <a:endParaRPr lang="ru-RU" dirty="0"/>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23</a:t>
            </a:fld>
            <a:endParaRPr lang="en-US"/>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1524001"/>
            <a:ext cx="7467600" cy="466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6822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Публікації у </a:t>
            </a:r>
            <a:r>
              <a:rPr lang="en-US" dirty="0" smtClean="0"/>
              <a:t>OA </a:t>
            </a:r>
            <a:r>
              <a:rPr lang="ru-RU" dirty="0" err="1" smtClean="0"/>
              <a:t>журн</a:t>
            </a:r>
            <a:r>
              <a:rPr lang="uk-UA" dirty="0" err="1" smtClean="0"/>
              <a:t>алі</a:t>
            </a:r>
            <a:endParaRPr lang="ru-RU" dirty="0"/>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24</a:t>
            </a:fld>
            <a:endParaRPr lang="en-US"/>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640372"/>
            <a:ext cx="8001000" cy="4537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6881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Російський індекс наукового цитування</a:t>
            </a:r>
            <a:endParaRPr lang="ru-RU" dirty="0"/>
          </a:p>
        </p:txBody>
      </p:sp>
      <p:sp>
        <p:nvSpPr>
          <p:cNvPr id="3" name="Объект 2"/>
          <p:cNvSpPr>
            <a:spLocks noGrp="1"/>
          </p:cNvSpPr>
          <p:nvPr>
            <p:ph idx="1"/>
          </p:nvPr>
        </p:nvSpPr>
        <p:spPr/>
        <p:txBody>
          <a:bodyPr/>
          <a:lstStyle/>
          <a:p>
            <a:r>
              <a:rPr lang="ru-RU" sz="2400" dirty="0"/>
              <a:t>У 2005 р. </a:t>
            </a:r>
            <a:r>
              <a:rPr lang="ru-RU" sz="2400" dirty="0" err="1"/>
              <a:t>Федеральне</a:t>
            </a:r>
            <a:r>
              <a:rPr lang="ru-RU" sz="2400" dirty="0"/>
              <a:t> агентство з науки та </a:t>
            </a:r>
            <a:r>
              <a:rPr lang="ru-RU" sz="2400" dirty="0" err="1"/>
              <a:t>інновацій</a:t>
            </a:r>
            <a:r>
              <a:rPr lang="ru-RU" sz="2400" dirty="0"/>
              <a:t> (</a:t>
            </a:r>
            <a:r>
              <a:rPr lang="ru-RU" sz="2400" dirty="0" err="1"/>
              <a:t>Роснаука</a:t>
            </a:r>
            <a:r>
              <a:rPr lang="ru-RU" sz="2400" dirty="0"/>
              <a:t>) </a:t>
            </a:r>
            <a:r>
              <a:rPr lang="ru-RU" sz="2400" dirty="0" err="1" smtClean="0"/>
              <a:t>оголосило</a:t>
            </a:r>
            <a:r>
              <a:rPr lang="ru-RU" sz="2400" dirty="0" smtClean="0"/>
              <a:t> конкурс</a:t>
            </a:r>
            <a:r>
              <a:rPr lang="ru-RU" sz="2400" dirty="0"/>
              <a:t> "</a:t>
            </a:r>
            <a:r>
              <a:rPr lang="ru-RU" sz="2400" dirty="0" err="1"/>
              <a:t>Розробка</a:t>
            </a:r>
            <a:r>
              <a:rPr lang="ru-RU" sz="2400" dirty="0"/>
              <a:t> </a:t>
            </a:r>
            <a:r>
              <a:rPr lang="ru-RU" sz="2400" dirty="0" err="1"/>
              <a:t>системи</a:t>
            </a:r>
            <a:r>
              <a:rPr lang="ru-RU" sz="2400" dirty="0"/>
              <a:t> </a:t>
            </a:r>
            <a:r>
              <a:rPr lang="ru-RU" sz="2400" dirty="0" err="1"/>
              <a:t>статистичного</a:t>
            </a:r>
            <a:r>
              <a:rPr lang="ru-RU" sz="2400" dirty="0"/>
              <a:t> </a:t>
            </a:r>
            <a:r>
              <a:rPr lang="ru-RU" sz="2400" dirty="0" err="1"/>
              <a:t>аналізу</a:t>
            </a:r>
            <a:r>
              <a:rPr lang="ru-RU" sz="2400" dirty="0"/>
              <a:t> </a:t>
            </a:r>
            <a:r>
              <a:rPr lang="ru-RU" sz="2400" dirty="0" err="1"/>
              <a:t>російської</a:t>
            </a:r>
            <a:r>
              <a:rPr lang="ru-RU" sz="2400" dirty="0"/>
              <a:t> науки на </a:t>
            </a:r>
            <a:r>
              <a:rPr lang="ru-RU" sz="2400" dirty="0" err="1" smtClean="0"/>
              <a:t>основі</a:t>
            </a:r>
            <a:r>
              <a:rPr lang="ru-RU" sz="2400" dirty="0" smtClean="0"/>
              <a:t> </a:t>
            </a:r>
            <a:r>
              <a:rPr lang="ru-RU" sz="2400" dirty="0" err="1" smtClean="0"/>
              <a:t>даних</a:t>
            </a:r>
            <a:r>
              <a:rPr lang="ru-RU" sz="2400" dirty="0" smtClean="0"/>
              <a:t> </a:t>
            </a:r>
            <a:r>
              <a:rPr lang="ru-RU" sz="2400" dirty="0" err="1"/>
              <a:t>Російського</a:t>
            </a:r>
            <a:r>
              <a:rPr lang="ru-RU" sz="2400" dirty="0"/>
              <a:t> </a:t>
            </a:r>
            <a:r>
              <a:rPr lang="ru-RU" sz="2400" dirty="0" err="1"/>
              <a:t>індексу</a:t>
            </a:r>
            <a:r>
              <a:rPr lang="ru-RU" sz="2400" dirty="0"/>
              <a:t> </a:t>
            </a:r>
            <a:r>
              <a:rPr lang="ru-RU" sz="2400" dirty="0" err="1" smtClean="0"/>
              <a:t>цитування</a:t>
            </a:r>
            <a:endParaRPr lang="en-US" sz="2400" dirty="0" smtClean="0"/>
          </a:p>
          <a:p>
            <a:r>
              <a:rPr lang="ru-RU" sz="2400" dirty="0" err="1" smtClean="0"/>
              <a:t>Виконавець</a:t>
            </a:r>
            <a:r>
              <a:rPr lang="ru-RU" sz="2400" dirty="0" smtClean="0"/>
              <a:t> проекту «Научная </a:t>
            </a:r>
            <a:r>
              <a:rPr lang="ru-RU" sz="2400" dirty="0"/>
              <a:t>электронная </a:t>
            </a:r>
            <a:r>
              <a:rPr lang="ru-RU" sz="2400" dirty="0" smtClean="0"/>
              <a:t>библиотека» (Москва) – </a:t>
            </a:r>
            <a:r>
              <a:rPr lang="en-US" sz="2400" dirty="0" smtClean="0">
                <a:hlinkClick r:id="rId2"/>
              </a:rPr>
              <a:t>www.elibrary.ru</a:t>
            </a:r>
            <a:endParaRPr lang="en-US" sz="2400" dirty="0" smtClean="0"/>
          </a:p>
          <a:p>
            <a:r>
              <a:rPr lang="ru-RU" sz="2400" dirty="0" smtClean="0"/>
              <a:t>На </a:t>
            </a:r>
            <a:r>
              <a:rPr lang="ru-RU" sz="2400" dirty="0" err="1" smtClean="0"/>
              <a:t>даний</a:t>
            </a:r>
            <a:r>
              <a:rPr lang="ru-RU" sz="2400" dirty="0" smtClean="0"/>
              <a:t> момент – </a:t>
            </a:r>
            <a:r>
              <a:rPr lang="ru-RU" sz="2400" dirty="0" err="1" smtClean="0"/>
              <a:t>більше</a:t>
            </a:r>
            <a:r>
              <a:rPr lang="ru-RU" sz="2400" dirty="0" smtClean="0"/>
              <a:t> 2 </a:t>
            </a:r>
            <a:r>
              <a:rPr lang="ru-RU" sz="2400" dirty="0" err="1" smtClean="0"/>
              <a:t>млн.статей</a:t>
            </a:r>
            <a:r>
              <a:rPr lang="ru-RU" sz="2400" dirty="0" smtClean="0"/>
              <a:t> (2000 </a:t>
            </a:r>
            <a:r>
              <a:rPr lang="ru-RU" sz="2400" dirty="0" err="1" smtClean="0"/>
              <a:t>журналів</a:t>
            </a:r>
            <a:r>
              <a:rPr lang="ru-RU" sz="2400" dirty="0" smtClean="0"/>
              <a:t>)</a:t>
            </a:r>
          </a:p>
          <a:p>
            <a:r>
              <a:rPr lang="uk-UA" sz="2400" dirty="0" smtClean="0"/>
              <a:t>Вихід системи у робочий режим у 2013 році</a:t>
            </a:r>
            <a:endParaRPr lang="en-US" sz="2400" dirty="0" smtClean="0"/>
          </a:p>
          <a:p>
            <a:endParaRPr lang="ru-RU"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25</a:t>
            </a:fld>
            <a:endParaRPr lang="en-US"/>
          </a:p>
        </p:txBody>
      </p:sp>
    </p:spTree>
    <p:extLst>
      <p:ext uri="{BB962C8B-B14F-4D97-AF65-F5344CB8AC3E}">
        <p14:creationId xmlns:p14="http://schemas.microsoft.com/office/powerpoint/2010/main" xmlns="" val="1571051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Перспектива створення </a:t>
            </a:r>
            <a:r>
              <a:rPr lang="uk-UA" dirty="0" err="1" smtClean="0"/>
              <a:t>індекса</a:t>
            </a:r>
            <a:r>
              <a:rPr lang="uk-UA" dirty="0" smtClean="0"/>
              <a:t> цитування в Україні</a:t>
            </a:r>
            <a:endParaRPr lang="ru-RU" dirty="0"/>
          </a:p>
        </p:txBody>
      </p:sp>
      <p:sp>
        <p:nvSpPr>
          <p:cNvPr id="3" name="Объект 2"/>
          <p:cNvSpPr>
            <a:spLocks noGrp="1"/>
          </p:cNvSpPr>
          <p:nvPr>
            <p:ph idx="1"/>
          </p:nvPr>
        </p:nvSpPr>
        <p:spPr/>
        <p:txBody>
          <a:bodyPr/>
          <a:lstStyle/>
          <a:p>
            <a:r>
              <a:rPr lang="uk-UA" sz="2800" dirty="0" smtClean="0"/>
              <a:t>Необхідна реферативно-бібліографічна БД наукових публікацій близько 1000 назв з хронологічною глибиною 10 років, більшості видавців України</a:t>
            </a:r>
          </a:p>
          <a:p>
            <a:r>
              <a:rPr lang="uk-UA" sz="2800" dirty="0" smtClean="0"/>
              <a:t>Доступність до пошуку </a:t>
            </a:r>
            <a:r>
              <a:rPr lang="uk-UA" sz="2800" smtClean="0"/>
              <a:t>механізму цитування</a:t>
            </a:r>
            <a:endParaRPr lang="uk-UA" sz="2800" dirty="0" smtClean="0"/>
          </a:p>
          <a:p>
            <a:r>
              <a:rPr lang="uk-UA" sz="2800" dirty="0" smtClean="0"/>
              <a:t>Систематичне оновлення БД (не менше ніж 1 раз на місяць)</a:t>
            </a:r>
          </a:p>
          <a:p>
            <a:r>
              <a:rPr lang="uk-UA" sz="2800" dirty="0" smtClean="0"/>
              <a:t>Сумісність з іншими БД аналогічного призначення</a:t>
            </a:r>
          </a:p>
          <a:p>
            <a:r>
              <a:rPr lang="uk-UA" sz="2800" dirty="0" smtClean="0"/>
              <a:t>Стабільність фінансування</a:t>
            </a:r>
            <a:endParaRPr lang="ru-RU" sz="2800"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26</a:t>
            </a:fld>
            <a:endParaRPr lang="en-US"/>
          </a:p>
        </p:txBody>
      </p:sp>
    </p:spTree>
    <p:extLst>
      <p:ext uri="{BB962C8B-B14F-4D97-AF65-F5344CB8AC3E}">
        <p14:creationId xmlns:p14="http://schemas.microsoft.com/office/powerpoint/2010/main" xmlns="" val="24379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Практика наукових публікацій у </a:t>
            </a:r>
            <a:r>
              <a:rPr lang="uk-UA" dirty="0" err="1" smtClean="0"/>
              <a:t>репозитаріях</a:t>
            </a:r>
            <a:endParaRPr lang="ru-RU" dirty="0"/>
          </a:p>
        </p:txBody>
      </p:sp>
      <p:sp>
        <p:nvSpPr>
          <p:cNvPr id="3" name="Объект 2"/>
          <p:cNvSpPr>
            <a:spLocks noGrp="1"/>
          </p:cNvSpPr>
          <p:nvPr>
            <p:ph idx="1"/>
          </p:nvPr>
        </p:nvSpPr>
        <p:spPr/>
        <p:txBody>
          <a:bodyPr/>
          <a:lstStyle/>
          <a:p>
            <a:r>
              <a:rPr lang="uk-UA" dirty="0" smtClean="0"/>
              <a:t>Готовність автора до ре-публікації власних робіт (рішення відносно розподілу прав)</a:t>
            </a:r>
          </a:p>
          <a:p>
            <a:r>
              <a:rPr lang="uk-UA" dirty="0" smtClean="0"/>
              <a:t>Наявність </a:t>
            </a:r>
            <a:r>
              <a:rPr lang="uk-UA" dirty="0" err="1" smtClean="0"/>
              <a:t>репозитарію</a:t>
            </a:r>
            <a:r>
              <a:rPr lang="uk-UA" dirty="0"/>
              <a:t> </a:t>
            </a:r>
            <a:r>
              <a:rPr lang="uk-UA" dirty="0" smtClean="0"/>
              <a:t>по профілю автора</a:t>
            </a:r>
          </a:p>
          <a:p>
            <a:r>
              <a:rPr lang="uk-UA" dirty="0" smtClean="0"/>
              <a:t>Наявність </a:t>
            </a:r>
            <a:r>
              <a:rPr lang="uk-UA" dirty="0" err="1" smtClean="0"/>
              <a:t>репозитарію</a:t>
            </a:r>
            <a:r>
              <a:rPr lang="uk-UA" dirty="0" smtClean="0"/>
              <a:t> установи, де працює автор</a:t>
            </a:r>
            <a:endParaRPr lang="ru-RU"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27</a:t>
            </a:fld>
            <a:endParaRPr lang="en-US"/>
          </a:p>
        </p:txBody>
      </p:sp>
    </p:spTree>
    <p:extLst>
      <p:ext uri="{BB962C8B-B14F-4D97-AF65-F5344CB8AC3E}">
        <p14:creationId xmlns:p14="http://schemas.microsoft.com/office/powerpoint/2010/main" xmlns="" val="234567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dirty="0" smtClean="0"/>
              <a:t>Індекс цитування вченого: </a:t>
            </a:r>
            <a:br>
              <a:rPr lang="uk-UA" sz="3600" dirty="0" smtClean="0"/>
            </a:br>
            <a:r>
              <a:rPr lang="uk-UA" sz="3600" dirty="0" smtClean="0"/>
              <a:t>Як розраховувати, як підвищувати?</a:t>
            </a:r>
            <a:endParaRPr lang="ru-RU" sz="3600" dirty="0"/>
          </a:p>
        </p:txBody>
      </p:sp>
      <p:sp>
        <p:nvSpPr>
          <p:cNvPr id="3" name="Объект 2"/>
          <p:cNvSpPr>
            <a:spLocks noGrp="1"/>
          </p:cNvSpPr>
          <p:nvPr>
            <p:ph idx="1"/>
          </p:nvPr>
        </p:nvSpPr>
        <p:spPr/>
        <p:txBody>
          <a:bodyPr/>
          <a:lstStyle/>
          <a:p>
            <a:r>
              <a:rPr lang="uk-UA" sz="2800" dirty="0" smtClean="0"/>
              <a:t>Отримати доступ до відповідної БД</a:t>
            </a:r>
          </a:p>
          <a:p>
            <a:r>
              <a:rPr lang="uk-UA" sz="2800" dirty="0" smtClean="0"/>
              <a:t>Організувати моніторинг цитування власних робіт</a:t>
            </a:r>
          </a:p>
          <a:p>
            <a:r>
              <a:rPr lang="uk-UA" sz="2800" dirty="0" smtClean="0"/>
              <a:t>Визначити публікаційне ядро журналів по власному профілю</a:t>
            </a:r>
          </a:p>
          <a:p>
            <a:r>
              <a:rPr lang="uk-UA" sz="2800" dirty="0" smtClean="0"/>
              <a:t>Визначення показників авторитетності журналів</a:t>
            </a:r>
          </a:p>
          <a:p>
            <a:r>
              <a:rPr lang="uk-UA" sz="2800" dirty="0" smtClean="0"/>
              <a:t>Розробка стратегії публікування (розподіл публікацій по «домашніх», відкритих та провідних журналах)</a:t>
            </a:r>
            <a:endParaRPr lang="ru-RU" sz="2800"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28</a:t>
            </a:fld>
            <a:endParaRPr lang="en-US" dirty="0"/>
          </a:p>
        </p:txBody>
      </p:sp>
    </p:spTree>
    <p:extLst>
      <p:ext uri="{BB962C8B-B14F-4D97-AF65-F5344CB8AC3E}">
        <p14:creationId xmlns:p14="http://schemas.microsoft.com/office/powerpoint/2010/main" xmlns="" val="3542606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dirty="0" smtClean="0"/>
              <a:t>Індекс цитування вченого: </a:t>
            </a:r>
            <a:br>
              <a:rPr lang="uk-UA" sz="3600" dirty="0" smtClean="0"/>
            </a:br>
            <a:r>
              <a:rPr lang="uk-UA" sz="3600" dirty="0" smtClean="0"/>
              <a:t>Як розраховувати, як підвищувати?</a:t>
            </a:r>
            <a:endParaRPr lang="ru-RU" sz="3600" dirty="0"/>
          </a:p>
        </p:txBody>
      </p:sp>
      <p:sp>
        <p:nvSpPr>
          <p:cNvPr id="3" name="Объект 2"/>
          <p:cNvSpPr>
            <a:spLocks noGrp="1"/>
          </p:cNvSpPr>
          <p:nvPr>
            <p:ph idx="1"/>
          </p:nvPr>
        </p:nvSpPr>
        <p:spPr/>
        <p:txBody>
          <a:bodyPr/>
          <a:lstStyle/>
          <a:p>
            <a:r>
              <a:rPr lang="uk-UA" sz="2800" dirty="0" smtClean="0"/>
              <a:t>Краще публікуватися у журналах з більшим </a:t>
            </a:r>
            <a:r>
              <a:rPr lang="uk-UA" sz="2800" dirty="0" err="1" smtClean="0"/>
              <a:t>імпакт-фактором</a:t>
            </a:r>
            <a:r>
              <a:rPr lang="uk-UA" sz="2800" dirty="0" smtClean="0"/>
              <a:t> (більше шансів привернути увагу)</a:t>
            </a:r>
          </a:p>
          <a:p>
            <a:r>
              <a:rPr lang="uk-UA" sz="2800" dirty="0" smtClean="0"/>
              <a:t>Статті у </a:t>
            </a:r>
            <a:r>
              <a:rPr lang="uk-UA" sz="2800" dirty="0" err="1" smtClean="0"/>
              <a:t>співаторстві</a:t>
            </a:r>
            <a:r>
              <a:rPr lang="uk-UA" sz="2800" dirty="0" smtClean="0"/>
              <a:t> (умова міжнародного співробітництва) отримають більше уваги</a:t>
            </a:r>
          </a:p>
          <a:p>
            <a:r>
              <a:rPr lang="uk-UA" sz="2800" dirty="0" smtClean="0"/>
              <a:t>Увага до транслітерації власного імені</a:t>
            </a:r>
          </a:p>
          <a:p>
            <a:r>
              <a:rPr lang="uk-UA" sz="2800" dirty="0" smtClean="0"/>
              <a:t>Увага назві установи, яку Ви </a:t>
            </a:r>
            <a:r>
              <a:rPr lang="uk-UA" sz="2800" dirty="0" smtClean="0"/>
              <a:t>представляєте</a:t>
            </a:r>
            <a:endParaRPr lang="en-GB" sz="2800" dirty="0" smtClean="0"/>
          </a:p>
          <a:p>
            <a:r>
              <a:rPr lang="uk-UA" sz="2800" dirty="0" smtClean="0"/>
              <a:t>Стратегія: </a:t>
            </a:r>
            <a:r>
              <a:rPr lang="uk-UA" sz="2800" dirty="0" err="1" smtClean="0"/>
              <a:t>Репозитарії-</a:t>
            </a:r>
            <a:r>
              <a:rPr lang="en-GB" sz="2800" dirty="0" smtClean="0"/>
              <a:t>&gt;</a:t>
            </a:r>
            <a:r>
              <a:rPr lang="uk-UA" sz="2800" dirty="0" smtClean="0"/>
              <a:t>Журнали відкритого доступу</a:t>
            </a:r>
            <a:r>
              <a:rPr lang="en-GB" sz="2800" dirty="0" smtClean="0"/>
              <a:t>-&gt;</a:t>
            </a:r>
            <a:r>
              <a:rPr lang="uk-UA" sz="2800" dirty="0" smtClean="0"/>
              <a:t>Професійні журнали</a:t>
            </a:r>
            <a:endParaRPr lang="ru-RU" sz="2800"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29</a:t>
            </a:fld>
            <a:endParaRPr lang="en-US" dirty="0"/>
          </a:p>
        </p:txBody>
      </p:sp>
    </p:spTree>
    <p:extLst>
      <p:ext uri="{BB962C8B-B14F-4D97-AF65-F5344CB8AC3E}">
        <p14:creationId xmlns:p14="http://schemas.microsoft.com/office/powerpoint/2010/main" xmlns="" val="2139065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4099"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298D21-21E5-400B-A372-71CC0F68D1D9}" type="slidenum">
              <a:rPr lang="en-US"/>
              <a:pPr eaLnBrk="1" hangingPunct="1"/>
              <a:t>3</a:t>
            </a:fld>
            <a:endParaRPr lang="en-US"/>
          </a:p>
        </p:txBody>
      </p:sp>
      <p:sp>
        <p:nvSpPr>
          <p:cNvPr id="4100" name="Rectangle 2"/>
          <p:cNvSpPr>
            <a:spLocks noChangeArrowheads="1"/>
          </p:cNvSpPr>
          <p:nvPr/>
        </p:nvSpPr>
        <p:spPr bwMode="auto">
          <a:xfrm>
            <a:off x="971550" y="1844675"/>
            <a:ext cx="7848600" cy="4679950"/>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4101" name="Rectangle 3"/>
          <p:cNvSpPr>
            <a:spLocks noGrp="1" noChangeArrowheads="1"/>
          </p:cNvSpPr>
          <p:nvPr>
            <p:ph type="title"/>
          </p:nvPr>
        </p:nvSpPr>
        <p:spPr/>
        <p:txBody>
          <a:bodyPr/>
          <a:lstStyle/>
          <a:p>
            <a:pPr eaLnBrk="1" hangingPunct="1"/>
            <a:r>
              <a:rPr lang="uk-UA" sz="4000" smtClean="0"/>
              <a:t>Інфраструктура інформаційного ринку</a:t>
            </a:r>
            <a:endParaRPr lang="en-US" sz="4000" smtClean="0"/>
          </a:p>
        </p:txBody>
      </p:sp>
      <p:pic>
        <p:nvPicPr>
          <p:cNvPr id="4102" name="Picture 4" descr="SDXTMPPPT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2362200"/>
            <a:ext cx="6589713" cy="3729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03" name="Line 5"/>
          <p:cNvSpPr>
            <a:spLocks noChangeShapeType="1"/>
          </p:cNvSpPr>
          <p:nvPr/>
        </p:nvSpPr>
        <p:spPr bwMode="auto">
          <a:xfrm>
            <a:off x="1752600" y="2209800"/>
            <a:ext cx="7620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4104" name="Line 6"/>
          <p:cNvSpPr>
            <a:spLocks noChangeShapeType="1"/>
          </p:cNvSpPr>
          <p:nvPr/>
        </p:nvSpPr>
        <p:spPr bwMode="auto">
          <a:xfrm>
            <a:off x="3048000" y="2209800"/>
            <a:ext cx="7620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4105" name="Line 7"/>
          <p:cNvSpPr>
            <a:spLocks noChangeShapeType="1"/>
          </p:cNvSpPr>
          <p:nvPr/>
        </p:nvSpPr>
        <p:spPr bwMode="auto">
          <a:xfrm>
            <a:off x="4495800" y="2209800"/>
            <a:ext cx="7620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4106" name="Line 8"/>
          <p:cNvSpPr>
            <a:spLocks noChangeShapeType="1"/>
          </p:cNvSpPr>
          <p:nvPr/>
        </p:nvSpPr>
        <p:spPr bwMode="auto">
          <a:xfrm>
            <a:off x="5638800" y="2209800"/>
            <a:ext cx="7620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4107" name="Line 9"/>
          <p:cNvSpPr>
            <a:spLocks noChangeShapeType="1"/>
          </p:cNvSpPr>
          <p:nvPr/>
        </p:nvSpPr>
        <p:spPr bwMode="auto">
          <a:xfrm>
            <a:off x="4572000" y="2438400"/>
            <a:ext cx="17526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pPr eaLnBrk="1" hangingPunct="1"/>
            <a:r>
              <a:rPr lang="uk-UA" smtClean="0"/>
              <a:t>Реферат</a:t>
            </a:r>
            <a:endParaRPr lang="ru-RU" smtClean="0"/>
          </a:p>
        </p:txBody>
      </p:sp>
      <p:sp>
        <p:nvSpPr>
          <p:cNvPr id="43011" name="Объект 2"/>
          <p:cNvSpPr>
            <a:spLocks noGrp="1"/>
          </p:cNvSpPr>
          <p:nvPr>
            <p:ph idx="1"/>
          </p:nvPr>
        </p:nvSpPr>
        <p:spPr/>
        <p:txBody>
          <a:bodyPr/>
          <a:lstStyle/>
          <a:p>
            <a:pPr eaLnBrk="1" hangingPunct="1"/>
            <a:r>
              <a:rPr lang="en-US" sz="2000" smtClean="0"/>
              <a:t>Purpose  {</a:t>
            </a:r>
            <a:r>
              <a:rPr lang="uk-UA" sz="2000" smtClean="0"/>
              <a:t>Мета</a:t>
            </a:r>
            <a:r>
              <a:rPr lang="en-US" sz="2000" smtClean="0"/>
              <a:t>}– </a:t>
            </a:r>
            <a:r>
              <a:rPr lang="en-US" sz="1400" smtClean="0"/>
              <a:t>This paper aims to document the proliferating range of alternatives to the impact factor that have arisen within the past five years, coincident with the increased prominence of open access publishing.</a:t>
            </a:r>
          </a:p>
          <a:p>
            <a:pPr eaLnBrk="1" hangingPunct="1"/>
            <a:r>
              <a:rPr lang="en-US" sz="2000" smtClean="0"/>
              <a:t>Design/methodology/approach {</a:t>
            </a:r>
            <a:r>
              <a:rPr lang="uk-UA" sz="2000" smtClean="0"/>
              <a:t>Методика</a:t>
            </a:r>
            <a:r>
              <a:rPr lang="en-US" sz="2000" smtClean="0"/>
              <a:t>}–  </a:t>
            </a:r>
            <a:r>
              <a:rPr lang="en-US" sz="1400" smtClean="0"/>
              <a:t>This paper offers an overview of the history of the impact factor as: a measure for scholarly merit; a summary of frequent criticisms of the impact factor's calculation and usage; and a framework for understanding some of the leading alternatives to the impact factor.</a:t>
            </a:r>
          </a:p>
          <a:p>
            <a:pPr eaLnBrk="1" hangingPunct="1"/>
            <a:r>
              <a:rPr lang="en-US" sz="2000" smtClean="0"/>
              <a:t>Findings {</a:t>
            </a:r>
            <a:r>
              <a:rPr lang="ru-RU" sz="2000" smtClean="0"/>
              <a:t>Результат</a:t>
            </a:r>
            <a:r>
              <a:rPr lang="en-US" sz="2000" smtClean="0"/>
              <a:t>}– </a:t>
            </a:r>
            <a:r>
              <a:rPr lang="en-US" sz="1400" smtClean="0"/>
              <a:t>This paper identifies five categories of alternatives to the impact factor: measures that build upon the same data that informs the impact factor; measures that refine impact factor data with “page rank” indices that weight electronic resources or web sites through the number of resources that link to them; measures of article downloads and other usage factors; recommender systems, in which individual scholars rate the value of articles and a group's evaluations pool together collectively; and ambitious measures that attempt to encompass the interactions and influence of all inputs in the scholarly communications system.</a:t>
            </a:r>
            <a:endParaRPr lang="en-US" sz="2000" smtClean="0"/>
          </a:p>
          <a:p>
            <a:pPr eaLnBrk="1" hangingPunct="1"/>
            <a:r>
              <a:rPr lang="en-US" sz="2000" smtClean="0"/>
              <a:t>Originality/value</a:t>
            </a:r>
            <a:r>
              <a:rPr lang="ru-RU" sz="2000" smtClean="0"/>
              <a:t> </a:t>
            </a:r>
            <a:r>
              <a:rPr lang="en-US" sz="2000" smtClean="0"/>
              <a:t>{</a:t>
            </a:r>
            <a:r>
              <a:rPr lang="uk-UA" sz="2000" smtClean="0"/>
              <a:t>Оцінка</a:t>
            </a:r>
            <a:r>
              <a:rPr lang="en-US" sz="2000" smtClean="0"/>
              <a:t>} – </a:t>
            </a:r>
            <a:r>
              <a:rPr lang="en-US" sz="1400" smtClean="0"/>
              <a:t>Librarians can utilize the measures described in this paper to support more robust collection development than is possible through reliance on the impact factor alone.</a:t>
            </a:r>
            <a:endParaRPr lang="ru-RU" sz="1400" smtClean="0"/>
          </a:p>
        </p:txBody>
      </p:sp>
      <p:sp>
        <p:nvSpPr>
          <p:cNvPr id="43012" name="Нижний колонтитул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43013"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6A0133-7A6F-4067-B283-6028750C30F0}" type="slidenum">
              <a:rPr lang="en-US"/>
              <a:pPr eaLnBrk="1" hangingPunct="1"/>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D1C61EC6-6522-420C-A492-F2A3EE6292DA}" type="slidenum">
              <a:rPr lang="en-US"/>
              <a:pPr/>
              <a:t>31</a:t>
            </a:fld>
            <a:endParaRPr lang="en-US"/>
          </a:p>
        </p:txBody>
      </p:sp>
      <p:sp>
        <p:nvSpPr>
          <p:cNvPr id="31746" name="Rectangle 2"/>
          <p:cNvSpPr>
            <a:spLocks noGrp="1" noChangeArrowheads="1"/>
          </p:cNvSpPr>
          <p:nvPr>
            <p:ph type="title"/>
          </p:nvPr>
        </p:nvSpPr>
        <p:spPr>
          <a:xfrm>
            <a:off x="684213" y="333375"/>
            <a:ext cx="7924800" cy="1143000"/>
          </a:xfrm>
        </p:spPr>
        <p:txBody>
          <a:bodyPr/>
          <a:lstStyle/>
          <a:p>
            <a:r>
              <a:rPr lang="ru-RU" sz="3400"/>
              <a:t>Напрями </a:t>
            </a:r>
            <a:r>
              <a:rPr lang="uk-UA" sz="3400"/>
              <a:t>інформаційного забезпечення</a:t>
            </a:r>
            <a:endParaRPr lang="en-US" sz="3400"/>
          </a:p>
        </p:txBody>
      </p:sp>
      <p:sp>
        <p:nvSpPr>
          <p:cNvPr id="31747" name="Rectangle 3"/>
          <p:cNvSpPr>
            <a:spLocks noGrp="1" noChangeArrowheads="1"/>
          </p:cNvSpPr>
          <p:nvPr>
            <p:ph type="body" idx="1"/>
          </p:nvPr>
        </p:nvSpPr>
        <p:spPr/>
        <p:txBody>
          <a:bodyPr/>
          <a:lstStyle/>
          <a:p>
            <a:r>
              <a:rPr lang="uk-UA" sz="2800"/>
              <a:t>Вивчення і вдосконалення використання іноземних мов (англійська, німецька, французька, іспанська)</a:t>
            </a:r>
          </a:p>
          <a:p>
            <a:r>
              <a:rPr lang="uk-UA" sz="2800"/>
              <a:t>Наповнення курсів новою інформацією</a:t>
            </a:r>
          </a:p>
          <a:p>
            <a:r>
              <a:rPr lang="uk-UA" sz="2800"/>
              <a:t>Наукова робота студентів</a:t>
            </a:r>
          </a:p>
          <a:p>
            <a:r>
              <a:rPr lang="uk-UA" sz="2800"/>
              <a:t>Наукова робота викладачів та дослідників</a:t>
            </a:r>
            <a:endParaRPr lang="en-US" sz="2800"/>
          </a:p>
        </p:txBody>
      </p:sp>
    </p:spTree>
    <p:extLst>
      <p:ext uri="{BB962C8B-B14F-4D97-AF65-F5344CB8AC3E}">
        <p14:creationId xmlns:p14="http://schemas.microsoft.com/office/powerpoint/2010/main" xmlns="" val="2609558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a:lstStyle/>
          <a:p>
            <a:r>
              <a:rPr lang="en-US"/>
              <a:t>(с) Інформатіо, 2010</a:t>
            </a:r>
          </a:p>
        </p:txBody>
      </p:sp>
      <p:sp>
        <p:nvSpPr>
          <p:cNvPr id="7" name="Номер слайда 6"/>
          <p:cNvSpPr>
            <a:spLocks noGrp="1"/>
          </p:cNvSpPr>
          <p:nvPr>
            <p:ph type="sldNum" sz="quarter" idx="12"/>
          </p:nvPr>
        </p:nvSpPr>
        <p:spPr/>
        <p:txBody>
          <a:bodyPr/>
          <a:lstStyle/>
          <a:p>
            <a:fld id="{2C362215-4C4C-4011-8D09-96673D39344C}" type="slidenum">
              <a:rPr lang="en-US"/>
              <a:pPr/>
              <a:t>32</a:t>
            </a:fld>
            <a:endParaRPr lang="en-US"/>
          </a:p>
        </p:txBody>
      </p:sp>
      <p:sp>
        <p:nvSpPr>
          <p:cNvPr id="32770" name="Rectangle 2"/>
          <p:cNvSpPr>
            <a:spLocks noGrp="1" noChangeArrowheads="1"/>
          </p:cNvSpPr>
          <p:nvPr>
            <p:ph type="title"/>
          </p:nvPr>
        </p:nvSpPr>
        <p:spPr/>
        <p:txBody>
          <a:bodyPr/>
          <a:lstStyle/>
          <a:p>
            <a:r>
              <a:rPr lang="uk-UA"/>
              <a:t>Шляхи організації роботи</a:t>
            </a:r>
            <a:endParaRPr lang="en-US"/>
          </a:p>
        </p:txBody>
      </p:sp>
      <p:sp>
        <p:nvSpPr>
          <p:cNvPr id="32771" name="Rectangle 3"/>
          <p:cNvSpPr>
            <a:spLocks noGrp="1" noChangeArrowheads="1"/>
          </p:cNvSpPr>
          <p:nvPr>
            <p:ph type="body" sz="half" idx="1"/>
          </p:nvPr>
        </p:nvSpPr>
        <p:spPr>
          <a:xfrm>
            <a:off x="457200" y="1600200"/>
            <a:ext cx="4033838" cy="4525963"/>
          </a:xfrm>
        </p:spPr>
        <p:txBody>
          <a:bodyPr/>
          <a:lstStyle/>
          <a:p>
            <a:r>
              <a:rPr lang="uk-UA" sz="2400"/>
              <a:t>Вивчення і вдосконалення використання іноземних мов (англійська, німецька, французька, іспанська)</a:t>
            </a:r>
          </a:p>
          <a:p>
            <a:r>
              <a:rPr lang="uk-UA" sz="2400"/>
              <a:t>Наповнення курсів новою інформацією</a:t>
            </a:r>
          </a:p>
          <a:p>
            <a:r>
              <a:rPr lang="uk-UA" sz="2400"/>
              <a:t>Наукова робота студентів</a:t>
            </a:r>
          </a:p>
          <a:p>
            <a:r>
              <a:rPr lang="uk-UA" sz="2400"/>
              <a:t>Наукова робота викладачів та дослідників</a:t>
            </a:r>
            <a:endParaRPr lang="en-US" sz="2400"/>
          </a:p>
        </p:txBody>
      </p:sp>
      <p:sp>
        <p:nvSpPr>
          <p:cNvPr id="32772" name="Rectangle 4"/>
          <p:cNvSpPr>
            <a:spLocks noGrp="1" noChangeArrowheads="1"/>
          </p:cNvSpPr>
          <p:nvPr>
            <p:ph type="body" sz="half" idx="2"/>
          </p:nvPr>
        </p:nvSpPr>
        <p:spPr>
          <a:xfrm>
            <a:off x="4652963" y="1600200"/>
            <a:ext cx="4033837" cy="4525963"/>
          </a:xfrm>
        </p:spPr>
        <p:txBody>
          <a:bodyPr/>
          <a:lstStyle/>
          <a:p>
            <a:r>
              <a:rPr lang="uk-UA" sz="2400"/>
              <a:t>Вивчення структури ядра інформаційних джерел</a:t>
            </a:r>
          </a:p>
          <a:p>
            <a:r>
              <a:rPr lang="uk-UA" sz="2400"/>
              <a:t>Створення системи “персональних скриньок”</a:t>
            </a:r>
          </a:p>
          <a:p>
            <a:r>
              <a:rPr lang="uk-UA" sz="2400"/>
              <a:t>Розробка “локальних тематичних картотек”</a:t>
            </a:r>
          </a:p>
          <a:p>
            <a:r>
              <a:rPr lang="uk-UA" sz="2400"/>
              <a:t>Розробка “інформаційних каналів”</a:t>
            </a:r>
            <a:r>
              <a:rPr lang="uk-UA"/>
              <a:t> </a:t>
            </a:r>
          </a:p>
          <a:p>
            <a:endParaRPr lang="en-US"/>
          </a:p>
        </p:txBody>
      </p:sp>
    </p:spTree>
    <p:extLst>
      <p:ext uri="{BB962C8B-B14F-4D97-AF65-F5344CB8AC3E}">
        <p14:creationId xmlns:p14="http://schemas.microsoft.com/office/powerpoint/2010/main" xmlns="" val="605269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2"/>
          <p:cNvSpPr>
            <a:spLocks noGrp="1"/>
          </p:cNvSpPr>
          <p:nvPr>
            <p:ph type="ftr" sz="quarter" idx="11"/>
          </p:nvPr>
        </p:nvSpPr>
        <p:spPr/>
        <p:txBody>
          <a:bodyPr/>
          <a:lstStyle/>
          <a:p>
            <a:r>
              <a:rPr lang="en-US"/>
              <a:t>(с) Інформатіо, 2010</a:t>
            </a:r>
          </a:p>
        </p:txBody>
      </p:sp>
      <p:sp>
        <p:nvSpPr>
          <p:cNvPr id="8" name="Номер слайда 3"/>
          <p:cNvSpPr>
            <a:spLocks noGrp="1"/>
          </p:cNvSpPr>
          <p:nvPr>
            <p:ph type="sldNum" sz="quarter" idx="12"/>
          </p:nvPr>
        </p:nvSpPr>
        <p:spPr/>
        <p:txBody>
          <a:bodyPr/>
          <a:lstStyle/>
          <a:p>
            <a:fld id="{EE8EE108-CB2E-44FA-A079-3606DE9A9835}" type="slidenum">
              <a:rPr lang="en-US"/>
              <a:pPr/>
              <a:t>33</a:t>
            </a:fld>
            <a:endParaRPr lang="en-US"/>
          </a:p>
        </p:txBody>
      </p:sp>
      <p:sp>
        <p:nvSpPr>
          <p:cNvPr id="22530" name="Нижний колонтитул 4"/>
          <p:cNvSpPr txBox="1">
            <a:spLocks noGrp="1"/>
          </p:cNvSpPr>
          <p:nvPr/>
        </p:nvSpPr>
        <p:spPr bwMode="auto">
          <a:xfrm>
            <a:off x="5791200" y="6248400"/>
            <a:ext cx="28971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ru-RU" sz="1400"/>
              <a:t>© Васильєв О., Чьочь В., 2009</a:t>
            </a:r>
          </a:p>
        </p:txBody>
      </p:sp>
      <p:sp>
        <p:nvSpPr>
          <p:cNvPr id="22531" name="Номер слайда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F912570-A29C-46C0-913A-CDED83E3FDC1}" type="slidenum">
              <a:rPr lang="ru-RU" sz="2600" b="1">
                <a:solidFill>
                  <a:schemeClr val="bg1"/>
                </a:solidFill>
              </a:rPr>
              <a:pPr/>
              <a:t>33</a:t>
            </a:fld>
            <a:endParaRPr lang="ru-RU" sz="2600" b="1">
              <a:solidFill>
                <a:schemeClr val="bg1"/>
              </a:solidFill>
            </a:endParaRPr>
          </a:p>
        </p:txBody>
      </p:sp>
      <p:sp>
        <p:nvSpPr>
          <p:cNvPr id="22532" name="AutoShape 2"/>
          <p:cNvSpPr>
            <a:spLocks noGrp="1" noChangeArrowheads="1"/>
          </p:cNvSpPr>
          <p:nvPr>
            <p:ph type="title" idx="4294967295"/>
          </p:nvPr>
        </p:nvSpPr>
        <p:spPr/>
        <p:txBody>
          <a:bodyPr anchor="b"/>
          <a:lstStyle/>
          <a:p>
            <a:r>
              <a:rPr lang="uk-UA" sz="3600"/>
              <a:t>СИСТЕМИ ПОШУКУ НАУКОВОЇ ІНФОРМАЦІЇ </a:t>
            </a:r>
            <a:r>
              <a:rPr lang="uk-UA" sz="2800"/>
              <a:t>(за принципами організації</a:t>
            </a:r>
            <a:r>
              <a:rPr lang="ru-RU" sz="2800"/>
              <a:t> </a:t>
            </a:r>
            <a:r>
              <a:rPr lang="uk-UA" sz="2800"/>
              <a:t>)</a:t>
            </a:r>
            <a:endParaRPr lang="ru-RU" sz="2800"/>
          </a:p>
        </p:txBody>
      </p:sp>
      <p:sp>
        <p:nvSpPr>
          <p:cNvPr id="9219" name="Rectangle 3"/>
          <p:cNvSpPr>
            <a:spLocks noGrp="1" noChangeArrowheads="1"/>
          </p:cNvSpPr>
          <p:nvPr>
            <p:ph type="body" idx="4294967295"/>
          </p:nvPr>
        </p:nvSpPr>
        <p:spPr/>
        <p:txBody>
          <a:bodyPr/>
          <a:lstStyle/>
          <a:p>
            <a:pPr marL="381000" indent="-381000">
              <a:buFont typeface="Wingdings" pitchFamily="2" charset="2"/>
              <a:buAutoNum type="arabicPeriod"/>
            </a:pPr>
            <a:r>
              <a:rPr lang="uk-UA"/>
              <a:t>Професійні системи </a:t>
            </a:r>
          </a:p>
          <a:p>
            <a:pPr marL="381000" indent="-381000">
              <a:buFont typeface="Wingdings" pitchFamily="2" charset="2"/>
              <a:buAutoNum type="arabicPeriod"/>
            </a:pPr>
            <a:r>
              <a:rPr lang="uk-UA"/>
              <a:t>Системи-агрегатори </a:t>
            </a:r>
          </a:p>
          <a:p>
            <a:pPr marL="381000" indent="-381000">
              <a:buFont typeface="Wingdings" pitchFamily="2" charset="2"/>
              <a:buAutoNum type="arabicPeriod"/>
            </a:pPr>
            <a:r>
              <a:rPr lang="uk-UA"/>
              <a:t>Автономні інформаційно-пошукові системи (бази даних)</a:t>
            </a:r>
          </a:p>
          <a:p>
            <a:pPr marL="381000" indent="-381000">
              <a:buFont typeface="Wingdings" pitchFamily="2" charset="2"/>
              <a:buAutoNum type="arabicPeriod"/>
            </a:pPr>
            <a:r>
              <a:rPr lang="uk-UA"/>
              <a:t>Пошукові системи видавництв наукової періодики</a:t>
            </a:r>
            <a:endParaRPr lang="ru-RU"/>
          </a:p>
          <a:p>
            <a:pPr marL="381000" indent="-381000">
              <a:buFont typeface="Wingdings" pitchFamily="2" charset="2"/>
              <a:buAutoNum type="arabicPeriod"/>
            </a:pPr>
            <a:r>
              <a:rPr lang="ru-RU"/>
              <a:t>Електронн</a:t>
            </a:r>
            <a:r>
              <a:rPr lang="uk-UA"/>
              <a:t>і бібліотеки наукових товариств </a:t>
            </a:r>
          </a:p>
        </p:txBody>
      </p:sp>
    </p:spTree>
    <p:extLst>
      <p:ext uri="{BB962C8B-B14F-4D97-AF65-F5344CB8AC3E}">
        <p14:creationId xmlns:p14="http://schemas.microsoft.com/office/powerpoint/2010/main" xmlns="" val="61496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2"/>
          <p:cNvSpPr>
            <a:spLocks noGrp="1"/>
          </p:cNvSpPr>
          <p:nvPr>
            <p:ph type="ftr" sz="quarter" idx="11"/>
          </p:nvPr>
        </p:nvSpPr>
        <p:spPr/>
        <p:txBody>
          <a:bodyPr/>
          <a:lstStyle/>
          <a:p>
            <a:r>
              <a:rPr lang="en-US"/>
              <a:t>(с) Інформатіо, 2010</a:t>
            </a:r>
          </a:p>
        </p:txBody>
      </p:sp>
      <p:sp>
        <p:nvSpPr>
          <p:cNvPr id="8" name="Номер слайда 3"/>
          <p:cNvSpPr>
            <a:spLocks noGrp="1"/>
          </p:cNvSpPr>
          <p:nvPr>
            <p:ph type="sldNum" sz="quarter" idx="12"/>
          </p:nvPr>
        </p:nvSpPr>
        <p:spPr/>
        <p:txBody>
          <a:bodyPr/>
          <a:lstStyle/>
          <a:p>
            <a:fld id="{B9176EB2-C274-4FB4-9227-D5E95F501680}" type="slidenum">
              <a:rPr lang="en-US"/>
              <a:pPr/>
              <a:t>34</a:t>
            </a:fld>
            <a:endParaRPr lang="en-US"/>
          </a:p>
        </p:txBody>
      </p:sp>
      <p:sp>
        <p:nvSpPr>
          <p:cNvPr id="24578" name="Нижний колонтитул 4"/>
          <p:cNvSpPr txBox="1">
            <a:spLocks noGrp="1"/>
          </p:cNvSpPr>
          <p:nvPr/>
        </p:nvSpPr>
        <p:spPr bwMode="auto">
          <a:xfrm>
            <a:off x="5791200" y="6248400"/>
            <a:ext cx="28971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ru-RU" sz="1400"/>
              <a:t>© Васильєв О., Чьочь В., 2009</a:t>
            </a:r>
          </a:p>
        </p:txBody>
      </p:sp>
      <p:sp>
        <p:nvSpPr>
          <p:cNvPr id="24579" name="Номер слайда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599FCC8-E7D2-473F-B04B-3A7667EABA5E}" type="slidenum">
              <a:rPr lang="ru-RU" sz="2600" b="1">
                <a:solidFill>
                  <a:schemeClr val="bg1"/>
                </a:solidFill>
              </a:rPr>
              <a:pPr/>
              <a:t>34</a:t>
            </a:fld>
            <a:endParaRPr lang="ru-RU" sz="2600" b="1">
              <a:solidFill>
                <a:schemeClr val="bg1"/>
              </a:solidFill>
            </a:endParaRPr>
          </a:p>
        </p:txBody>
      </p:sp>
      <p:sp>
        <p:nvSpPr>
          <p:cNvPr id="24580" name="AutoShape 2"/>
          <p:cNvSpPr>
            <a:spLocks noGrp="1" noChangeArrowheads="1"/>
          </p:cNvSpPr>
          <p:nvPr>
            <p:ph type="title" idx="4294967295"/>
          </p:nvPr>
        </p:nvSpPr>
        <p:spPr/>
        <p:txBody>
          <a:bodyPr anchor="b"/>
          <a:lstStyle/>
          <a:p>
            <a:r>
              <a:rPr lang="uk-UA" sz="3600"/>
              <a:t>СИСТЕМИ ПОШУКУ НАУКОВОЇ ІНФОРМАЦІЇ </a:t>
            </a:r>
            <a:r>
              <a:rPr lang="uk-UA" sz="2800"/>
              <a:t>(за принципами організації</a:t>
            </a:r>
            <a:r>
              <a:rPr lang="ru-RU" sz="2800"/>
              <a:t> </a:t>
            </a:r>
            <a:r>
              <a:rPr lang="uk-UA" sz="2800"/>
              <a:t>)</a:t>
            </a:r>
            <a:endParaRPr lang="ru-RU" sz="2800"/>
          </a:p>
        </p:txBody>
      </p:sp>
      <p:sp>
        <p:nvSpPr>
          <p:cNvPr id="14339" name="Rectangle 3"/>
          <p:cNvSpPr>
            <a:spLocks noGrp="1" noChangeArrowheads="1"/>
          </p:cNvSpPr>
          <p:nvPr>
            <p:ph type="body" idx="4294967295"/>
          </p:nvPr>
        </p:nvSpPr>
        <p:spPr/>
        <p:txBody>
          <a:bodyPr/>
          <a:lstStyle/>
          <a:p>
            <a:pPr marL="533400" indent="-533400">
              <a:buFont typeface="Wingdings" pitchFamily="2" charset="2"/>
              <a:buAutoNum type="arabicPeriod" startAt="6"/>
            </a:pPr>
            <a:r>
              <a:rPr lang="uk-UA"/>
              <a:t>Інституційні репозитарії бібліотечних консорціумів та університетів, а також системи, що підтримують концепцію відкритого доступу до інформації </a:t>
            </a:r>
          </a:p>
          <a:p>
            <a:pPr marL="533400" indent="-533400">
              <a:buFont typeface="Wingdings" pitchFamily="2" charset="2"/>
              <a:buAutoNum type="arabicPeriod" startAt="6"/>
            </a:pPr>
            <a:r>
              <a:rPr lang="uk-UA"/>
              <a:t>Бібліотечні інформаційно-пошукові системи, веб-портали бібліотек, інформаційних центрів та установ.</a:t>
            </a:r>
          </a:p>
          <a:p>
            <a:pPr marL="533400" indent="-533400">
              <a:buFont typeface="Wingdings" pitchFamily="2" charset="2"/>
              <a:buAutoNum type="arabicPeriod" startAt="6"/>
            </a:pPr>
            <a:r>
              <a:rPr lang="uk-UA"/>
              <a:t>Спеціалізовані системи пошуку наукової інформації в Інтернет</a:t>
            </a:r>
            <a:r>
              <a:rPr lang="ru-RU"/>
              <a:t> </a:t>
            </a:r>
            <a:endParaRPr lang="uk-UA"/>
          </a:p>
        </p:txBody>
      </p:sp>
    </p:spTree>
    <p:extLst>
      <p:ext uri="{BB962C8B-B14F-4D97-AF65-F5344CB8AC3E}">
        <p14:creationId xmlns:p14="http://schemas.microsoft.com/office/powerpoint/2010/main" xmlns="" val="3748639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822BD6F0-152C-4D36-8BE5-F177C074547F}" type="slidenum">
              <a:rPr lang="en-US"/>
              <a:pPr/>
              <a:t>35</a:t>
            </a:fld>
            <a:endParaRPr lang="en-US"/>
          </a:p>
        </p:txBody>
      </p:sp>
      <p:sp>
        <p:nvSpPr>
          <p:cNvPr id="8194" name="Rectangle 2"/>
          <p:cNvSpPr>
            <a:spLocks noGrp="1" noChangeArrowheads="1"/>
          </p:cNvSpPr>
          <p:nvPr>
            <p:ph type="title"/>
          </p:nvPr>
        </p:nvSpPr>
        <p:spPr/>
        <p:txBody>
          <a:bodyPr/>
          <a:lstStyle/>
          <a:p>
            <a:r>
              <a:rPr lang="uk-UA" sz="4000"/>
              <a:t>Використання реферативно-бібліографічних систем</a:t>
            </a:r>
            <a:endParaRPr lang="en-US" sz="4000"/>
          </a:p>
        </p:txBody>
      </p:sp>
      <p:sp>
        <p:nvSpPr>
          <p:cNvPr id="8195" name="Rectangle 3"/>
          <p:cNvSpPr>
            <a:spLocks noGrp="1" noChangeArrowheads="1"/>
          </p:cNvSpPr>
          <p:nvPr>
            <p:ph type="body" idx="1"/>
          </p:nvPr>
        </p:nvSpPr>
        <p:spPr/>
        <p:txBody>
          <a:bodyPr/>
          <a:lstStyle/>
          <a:p>
            <a:r>
              <a:rPr lang="en-US"/>
              <a:t>SCOPUS</a:t>
            </a:r>
          </a:p>
          <a:p>
            <a:r>
              <a:rPr lang="en-US"/>
              <a:t>Compendex</a:t>
            </a:r>
          </a:p>
          <a:p>
            <a:r>
              <a:rPr lang="en-US"/>
              <a:t>INSPEC</a:t>
            </a:r>
          </a:p>
          <a:p>
            <a:r>
              <a:rPr lang="en-US"/>
              <a:t>Embase</a:t>
            </a:r>
          </a:p>
          <a:p>
            <a:r>
              <a:rPr lang="en-US"/>
              <a:t>Chemical Abstracts</a:t>
            </a:r>
          </a:p>
        </p:txBody>
      </p:sp>
    </p:spTree>
    <p:extLst>
      <p:ext uri="{BB962C8B-B14F-4D97-AF65-F5344CB8AC3E}">
        <p14:creationId xmlns:p14="http://schemas.microsoft.com/office/powerpoint/2010/main" xmlns="" val="3215188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a:lstStyle/>
          <a:p>
            <a:r>
              <a:rPr lang="en-US"/>
              <a:t>(с) Інформатіо, 2010</a:t>
            </a:r>
          </a:p>
        </p:txBody>
      </p:sp>
      <p:sp>
        <p:nvSpPr>
          <p:cNvPr id="7" name="Номер слайда 6"/>
          <p:cNvSpPr>
            <a:spLocks noGrp="1"/>
          </p:cNvSpPr>
          <p:nvPr>
            <p:ph type="sldNum" sz="quarter" idx="12"/>
          </p:nvPr>
        </p:nvSpPr>
        <p:spPr/>
        <p:txBody>
          <a:bodyPr/>
          <a:lstStyle/>
          <a:p>
            <a:fld id="{8BB55185-C022-4B19-B0DD-3C67F8C76085}" type="slidenum">
              <a:rPr lang="en-US"/>
              <a:pPr/>
              <a:t>36</a:t>
            </a:fld>
            <a:endParaRPr lang="en-US"/>
          </a:p>
        </p:txBody>
      </p:sp>
      <p:sp>
        <p:nvSpPr>
          <p:cNvPr id="102402" name="Rectangle 2"/>
          <p:cNvSpPr>
            <a:spLocks noGrp="1" noChangeArrowheads="1"/>
          </p:cNvSpPr>
          <p:nvPr>
            <p:ph type="title"/>
          </p:nvPr>
        </p:nvSpPr>
        <p:spPr/>
        <p:txBody>
          <a:bodyPr/>
          <a:lstStyle/>
          <a:p>
            <a:r>
              <a:rPr lang="en-US"/>
              <a:t>Compendex (http://www.ei.org)</a:t>
            </a:r>
          </a:p>
        </p:txBody>
      </p:sp>
      <p:sp>
        <p:nvSpPr>
          <p:cNvPr id="102405" name="Rectangle 5"/>
          <p:cNvSpPr>
            <a:spLocks noGrp="1" noChangeArrowheads="1"/>
          </p:cNvSpPr>
          <p:nvPr>
            <p:ph type="body" sz="half" idx="2"/>
          </p:nvPr>
        </p:nvSpPr>
        <p:spPr/>
        <p:txBody>
          <a:bodyPr/>
          <a:lstStyle/>
          <a:p>
            <a:r>
              <a:rPr lang="en-US" sz="2800"/>
              <a:t>5600 </a:t>
            </a:r>
            <a:r>
              <a:rPr lang="ru-RU" sz="2800"/>
              <a:t>журнал</a:t>
            </a:r>
            <a:r>
              <a:rPr lang="uk-UA" sz="2800"/>
              <a:t>ів</a:t>
            </a:r>
          </a:p>
          <a:p>
            <a:r>
              <a:rPr lang="uk-UA" sz="2800"/>
              <a:t>11.3 млн. рефератів статей</a:t>
            </a:r>
          </a:p>
          <a:p>
            <a:r>
              <a:rPr lang="uk-UA" sz="2800"/>
              <a:t>190 інженерних кластерів</a:t>
            </a:r>
          </a:p>
          <a:p>
            <a:r>
              <a:rPr lang="uk-UA" sz="2800"/>
              <a:t>55 країн світу</a:t>
            </a:r>
            <a:endParaRPr lang="en-US" sz="2800"/>
          </a:p>
        </p:txBody>
      </p:sp>
      <p:pic>
        <p:nvPicPr>
          <p:cNvPr id="102406" name="Picture 6" descr="CompendexPieChart218"/>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457200" y="1676400"/>
            <a:ext cx="4114800" cy="30749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033565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a:lstStyle/>
          <a:p>
            <a:r>
              <a:rPr lang="en-US"/>
              <a:t>(с) Інформатіо, 2010</a:t>
            </a:r>
          </a:p>
        </p:txBody>
      </p:sp>
      <p:sp>
        <p:nvSpPr>
          <p:cNvPr id="7" name="Номер слайда 6"/>
          <p:cNvSpPr>
            <a:spLocks noGrp="1"/>
          </p:cNvSpPr>
          <p:nvPr>
            <p:ph type="sldNum" sz="quarter" idx="12"/>
          </p:nvPr>
        </p:nvSpPr>
        <p:spPr/>
        <p:txBody>
          <a:bodyPr/>
          <a:lstStyle/>
          <a:p>
            <a:fld id="{E90FE028-7CCF-4458-B42C-6438E6885762}" type="slidenum">
              <a:rPr lang="en-US"/>
              <a:pPr/>
              <a:t>37</a:t>
            </a:fld>
            <a:endParaRPr lang="en-US"/>
          </a:p>
        </p:txBody>
      </p:sp>
      <p:sp>
        <p:nvSpPr>
          <p:cNvPr id="104450" name="Rectangle 2"/>
          <p:cNvSpPr>
            <a:spLocks noGrp="1" noChangeArrowheads="1"/>
          </p:cNvSpPr>
          <p:nvPr>
            <p:ph type="title"/>
          </p:nvPr>
        </p:nvSpPr>
        <p:spPr/>
        <p:txBody>
          <a:bodyPr/>
          <a:lstStyle/>
          <a:p>
            <a:r>
              <a:rPr lang="en-US"/>
              <a:t>INSPEC (http://www.ei.org)</a:t>
            </a:r>
          </a:p>
        </p:txBody>
      </p:sp>
      <p:sp>
        <p:nvSpPr>
          <p:cNvPr id="104453" name="Rectangle 5"/>
          <p:cNvSpPr>
            <a:spLocks noGrp="1" noChangeArrowheads="1"/>
          </p:cNvSpPr>
          <p:nvPr>
            <p:ph type="body" sz="half" idx="2"/>
          </p:nvPr>
        </p:nvSpPr>
        <p:spPr/>
        <p:txBody>
          <a:bodyPr/>
          <a:lstStyle/>
          <a:p>
            <a:r>
              <a:rPr lang="en-US" sz="2800"/>
              <a:t>4000 </a:t>
            </a:r>
            <a:r>
              <a:rPr lang="ru-RU" sz="2800"/>
              <a:t>журнал</a:t>
            </a:r>
            <a:r>
              <a:rPr lang="uk-UA" sz="2800"/>
              <a:t>ів</a:t>
            </a:r>
          </a:p>
          <a:p>
            <a:r>
              <a:rPr lang="uk-UA" sz="2800"/>
              <a:t>2000 конференцій</a:t>
            </a:r>
          </a:p>
          <a:p>
            <a:r>
              <a:rPr lang="uk-UA" sz="2800"/>
              <a:t>11.0 млн. рефератів</a:t>
            </a:r>
          </a:p>
          <a:p>
            <a:r>
              <a:rPr lang="uk-UA" sz="2800"/>
              <a:t>До 100 країн світу</a:t>
            </a:r>
          </a:p>
          <a:p>
            <a:r>
              <a:rPr lang="uk-UA" sz="2800"/>
              <a:t>Продукт </a:t>
            </a:r>
            <a:r>
              <a:rPr lang="en-US" sz="2800"/>
              <a:t>IET (IEE)- UK</a:t>
            </a:r>
            <a:endParaRPr lang="uk-UA" sz="2800"/>
          </a:p>
          <a:p>
            <a:endParaRPr lang="en-US" sz="2800"/>
          </a:p>
        </p:txBody>
      </p:sp>
      <p:pic>
        <p:nvPicPr>
          <p:cNvPr id="104454" name="Picture 6" descr="InspecPiechart218"/>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381000" y="1524000"/>
            <a:ext cx="4191000" cy="31321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263931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C7291202-DDDD-428D-8054-8057F6F34658}" type="slidenum">
              <a:rPr lang="en-US"/>
              <a:pPr/>
              <a:t>38</a:t>
            </a:fld>
            <a:endParaRPr lang="en-US"/>
          </a:p>
        </p:txBody>
      </p:sp>
      <p:sp>
        <p:nvSpPr>
          <p:cNvPr id="108546" name="Rectangle 2"/>
          <p:cNvSpPr>
            <a:spLocks noGrp="1" noChangeArrowheads="1"/>
          </p:cNvSpPr>
          <p:nvPr>
            <p:ph type="title"/>
          </p:nvPr>
        </p:nvSpPr>
        <p:spPr/>
        <p:txBody>
          <a:bodyPr/>
          <a:lstStyle/>
          <a:p>
            <a:r>
              <a:rPr lang="en-GB"/>
              <a:t>SCOPUS </a:t>
            </a:r>
            <a:r>
              <a:rPr lang="uk-UA"/>
              <a:t>- 1пошук=результати </a:t>
            </a:r>
            <a:endParaRPr lang="en-GB"/>
          </a:p>
        </p:txBody>
      </p:sp>
      <p:sp>
        <p:nvSpPr>
          <p:cNvPr id="108547" name="Rectangle 3"/>
          <p:cNvSpPr>
            <a:spLocks noGrp="1" noChangeArrowheads="1"/>
          </p:cNvSpPr>
          <p:nvPr>
            <p:ph type="body" idx="1"/>
          </p:nvPr>
        </p:nvSpPr>
        <p:spPr/>
        <p:txBody>
          <a:bodyPr/>
          <a:lstStyle/>
          <a:p>
            <a:r>
              <a:rPr lang="en-US" sz="2800"/>
              <a:t>23</a:t>
            </a:r>
            <a:r>
              <a:rPr lang="en-GB" sz="2800"/>
              <a:t> </a:t>
            </a:r>
            <a:r>
              <a:rPr lang="uk-UA" sz="2800"/>
              <a:t>000+  </a:t>
            </a:r>
            <a:r>
              <a:rPr lang="en-GB" sz="2800"/>
              <a:t> нау</a:t>
            </a:r>
            <a:r>
              <a:rPr lang="uk-UA" sz="2800"/>
              <a:t>кових ж</a:t>
            </a:r>
            <a:r>
              <a:rPr lang="en-GB" sz="2800"/>
              <a:t>урнал</a:t>
            </a:r>
            <a:r>
              <a:rPr lang="uk-UA" sz="2800"/>
              <a:t>і</a:t>
            </a:r>
            <a:r>
              <a:rPr lang="en-GB" sz="2800"/>
              <a:t>в (5000 </a:t>
            </a:r>
            <a:r>
              <a:rPr lang="uk-UA" sz="2800"/>
              <a:t>В-в</a:t>
            </a:r>
            <a:r>
              <a:rPr lang="en-GB" sz="2800"/>
              <a:t>), 38 </a:t>
            </a:r>
            <a:r>
              <a:rPr lang="uk-UA" sz="2800"/>
              <a:t>млн. рефератів, </a:t>
            </a:r>
            <a:r>
              <a:rPr lang="en-GB" sz="2800"/>
              <a:t>патент</a:t>
            </a:r>
            <a:r>
              <a:rPr lang="uk-UA" sz="2800"/>
              <a:t>і</a:t>
            </a:r>
            <a:r>
              <a:rPr lang="en-GB" sz="2800"/>
              <a:t>в,</a:t>
            </a:r>
            <a:r>
              <a:rPr lang="uk-UA" sz="2800"/>
              <a:t> </a:t>
            </a:r>
            <a:r>
              <a:rPr lang="en-GB" sz="2800"/>
              <a:t>матер</a:t>
            </a:r>
            <a:r>
              <a:rPr lang="uk-UA" sz="2800"/>
              <a:t>і</a:t>
            </a:r>
            <a:r>
              <a:rPr lang="en-GB" sz="2800"/>
              <a:t>ал</a:t>
            </a:r>
            <a:r>
              <a:rPr lang="uk-UA" sz="2800"/>
              <a:t>і</a:t>
            </a:r>
            <a:r>
              <a:rPr lang="en-GB" sz="2800"/>
              <a:t>в конференц</a:t>
            </a:r>
            <a:r>
              <a:rPr lang="uk-UA" sz="2800"/>
              <a:t>ій тощо (</a:t>
            </a:r>
            <a:r>
              <a:rPr lang="en-GB" sz="2800"/>
              <a:t>260 рос</a:t>
            </a:r>
            <a:r>
              <a:rPr lang="uk-UA" sz="2800"/>
              <a:t>ійських)</a:t>
            </a:r>
            <a:endParaRPr lang="en-GB" sz="2800"/>
          </a:p>
          <a:p>
            <a:r>
              <a:rPr lang="uk-UA" sz="2800"/>
              <a:t>Ретроспектива </a:t>
            </a:r>
            <a:r>
              <a:rPr lang="en-GB" sz="2800"/>
              <a:t>40 </a:t>
            </a:r>
            <a:r>
              <a:rPr lang="uk-UA" sz="2800"/>
              <a:t>років </a:t>
            </a:r>
            <a:r>
              <a:rPr lang="en-GB" sz="2800"/>
              <a:t>(</a:t>
            </a:r>
            <a:r>
              <a:rPr lang="uk-UA" sz="2800"/>
              <a:t>з </a:t>
            </a:r>
            <a:r>
              <a:rPr lang="en-GB" sz="2800"/>
              <a:t>1966)</a:t>
            </a:r>
          </a:p>
          <a:p>
            <a:r>
              <a:rPr lang="uk-UA" sz="2800"/>
              <a:t>В</a:t>
            </a:r>
            <a:r>
              <a:rPr lang="en-GB" sz="2800"/>
              <a:t>с</a:t>
            </a:r>
            <a:r>
              <a:rPr lang="uk-UA" sz="2800"/>
              <a:t>і</a:t>
            </a:r>
            <a:r>
              <a:rPr lang="en-GB" sz="2800"/>
              <a:t> </a:t>
            </a:r>
            <a:r>
              <a:rPr lang="uk-UA" sz="2800"/>
              <a:t>Е</a:t>
            </a:r>
            <a:r>
              <a:rPr lang="en-GB" sz="2800"/>
              <a:t>льзев</a:t>
            </a:r>
            <a:r>
              <a:rPr lang="uk-UA" sz="2800"/>
              <a:t>і</a:t>
            </a:r>
            <a:r>
              <a:rPr lang="en-GB" sz="2800"/>
              <a:t>р</a:t>
            </a:r>
            <a:r>
              <a:rPr lang="uk-UA" sz="2800"/>
              <a:t>і</a:t>
            </a:r>
            <a:r>
              <a:rPr lang="en-GB" sz="2800"/>
              <a:t>вс</a:t>
            </a:r>
            <a:r>
              <a:rPr lang="uk-UA" sz="2800"/>
              <a:t>ь</a:t>
            </a:r>
            <a:r>
              <a:rPr lang="en-GB" sz="2800"/>
              <a:t>к</a:t>
            </a:r>
            <a:r>
              <a:rPr lang="uk-UA" sz="2800"/>
              <a:t>і</a:t>
            </a:r>
            <a:r>
              <a:rPr lang="en-GB" sz="2800"/>
              <a:t> </a:t>
            </a:r>
            <a:r>
              <a:rPr lang="uk-UA" sz="2800"/>
              <a:t>БД</a:t>
            </a:r>
            <a:r>
              <a:rPr lang="en-GB" sz="2800"/>
              <a:t>, основн</a:t>
            </a:r>
            <a:r>
              <a:rPr lang="uk-UA" sz="2800"/>
              <a:t>і</a:t>
            </a:r>
            <a:r>
              <a:rPr lang="en-GB" sz="2800"/>
              <a:t> </a:t>
            </a:r>
            <a:r>
              <a:rPr lang="uk-UA" sz="2800"/>
              <a:t>БД інших в-в (н-д, </a:t>
            </a:r>
            <a:r>
              <a:rPr lang="en-GB" sz="2800"/>
              <a:t>Inspec, Medline), дан</a:t>
            </a:r>
            <a:r>
              <a:rPr lang="uk-UA" sz="2800"/>
              <a:t>их з п</a:t>
            </a:r>
            <a:r>
              <a:rPr lang="en-GB" sz="2800"/>
              <a:t>латформ вс</a:t>
            </a:r>
            <a:r>
              <a:rPr lang="uk-UA" sz="2800"/>
              <a:t>і</a:t>
            </a:r>
            <a:r>
              <a:rPr lang="en-GB" sz="2800"/>
              <a:t>х нау</a:t>
            </a:r>
            <a:r>
              <a:rPr lang="uk-UA" sz="2800"/>
              <a:t>кових в-в</a:t>
            </a:r>
            <a:r>
              <a:rPr lang="en-GB" sz="2800"/>
              <a:t>  </a:t>
            </a:r>
          </a:p>
          <a:p>
            <a:r>
              <a:rPr lang="uk-UA" sz="2800"/>
              <a:t>і</a:t>
            </a:r>
            <a:r>
              <a:rPr lang="en-GB" sz="2800"/>
              <a:t>нформац</a:t>
            </a:r>
            <a:r>
              <a:rPr lang="uk-UA" sz="2800"/>
              <a:t>і</a:t>
            </a:r>
            <a:r>
              <a:rPr lang="en-GB" sz="2800"/>
              <a:t>я  по </a:t>
            </a:r>
            <a:r>
              <a:rPr lang="uk-UA" sz="2800"/>
              <a:t>і</a:t>
            </a:r>
            <a:r>
              <a:rPr lang="en-GB" sz="2800"/>
              <a:t>ндекс</a:t>
            </a:r>
            <a:r>
              <a:rPr lang="uk-UA" sz="2800"/>
              <a:t>уванню, цитуванню</a:t>
            </a:r>
            <a:endParaRPr lang="en-GB" sz="2800"/>
          </a:p>
          <a:p>
            <a:r>
              <a:rPr lang="uk-UA" sz="2800"/>
              <a:t> </a:t>
            </a:r>
            <a:endParaRPr lang="en-GB" sz="2800"/>
          </a:p>
        </p:txBody>
      </p:sp>
    </p:spTree>
    <p:extLst>
      <p:ext uri="{BB962C8B-B14F-4D97-AF65-F5344CB8AC3E}">
        <p14:creationId xmlns:p14="http://schemas.microsoft.com/office/powerpoint/2010/main" xmlns="" val="340385607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D66B8784-4305-4F5A-A17A-F3F8BED89916}" type="slidenum">
              <a:rPr lang="en-US"/>
              <a:pPr/>
              <a:t>39</a:t>
            </a:fld>
            <a:endParaRPr lang="en-US"/>
          </a:p>
        </p:txBody>
      </p:sp>
      <p:sp>
        <p:nvSpPr>
          <p:cNvPr id="111618" name="Rectangle 2"/>
          <p:cNvSpPr>
            <a:spLocks noGrp="1" noChangeArrowheads="1"/>
          </p:cNvSpPr>
          <p:nvPr>
            <p:ph type="title"/>
          </p:nvPr>
        </p:nvSpPr>
        <p:spPr/>
        <p:txBody>
          <a:bodyPr/>
          <a:lstStyle/>
          <a:p>
            <a:r>
              <a:rPr lang="en-GB"/>
              <a:t>EMBASE.com</a:t>
            </a:r>
          </a:p>
        </p:txBody>
      </p:sp>
      <p:sp>
        <p:nvSpPr>
          <p:cNvPr id="111619" name="Rectangle 3"/>
          <p:cNvSpPr>
            <a:spLocks noGrp="1" noChangeArrowheads="1"/>
          </p:cNvSpPr>
          <p:nvPr>
            <p:ph type="body" idx="1"/>
          </p:nvPr>
        </p:nvSpPr>
        <p:spPr>
          <a:xfrm>
            <a:off x="1187450" y="1125538"/>
            <a:ext cx="7129463" cy="4800600"/>
          </a:xfrm>
        </p:spPr>
        <p:txBody>
          <a:bodyPr/>
          <a:lstStyle/>
          <a:p>
            <a:r>
              <a:rPr lang="ru-RU" sz="2400"/>
              <a:t>Ежедневное обновление</a:t>
            </a:r>
            <a:r>
              <a:rPr lang="en-GB" sz="2400"/>
              <a:t> (</a:t>
            </a:r>
            <a:r>
              <a:rPr lang="ru-RU" sz="2400"/>
              <a:t>примерно</a:t>
            </a:r>
            <a:r>
              <a:rPr lang="en-GB" sz="2400"/>
              <a:t> 2,000 </a:t>
            </a:r>
            <a:r>
              <a:rPr lang="ru-RU" sz="2400"/>
              <a:t>записей в день</a:t>
            </a:r>
            <a:r>
              <a:rPr lang="en-GB" sz="2400"/>
              <a:t>) </a:t>
            </a:r>
            <a:endParaRPr lang="ru-RU" sz="2400"/>
          </a:p>
          <a:p>
            <a:r>
              <a:rPr lang="ru-RU" sz="2400"/>
              <a:t>Более</a:t>
            </a:r>
            <a:r>
              <a:rPr lang="en-GB" sz="2400"/>
              <a:t> </a:t>
            </a:r>
            <a:r>
              <a:rPr lang="ru-RU" sz="2400"/>
              <a:t>6</a:t>
            </a:r>
            <a:r>
              <a:rPr lang="en-GB" sz="2400"/>
              <a:t>00,000 </a:t>
            </a:r>
            <a:r>
              <a:rPr lang="ru-RU" sz="2400"/>
              <a:t>новых записей в год</a:t>
            </a:r>
            <a:endParaRPr lang="en-GB" sz="2400"/>
          </a:p>
          <a:p>
            <a:r>
              <a:rPr lang="ru-RU" sz="2400"/>
              <a:t>Отсутствие дублирующих записей</a:t>
            </a:r>
            <a:endParaRPr lang="en-GB" sz="2400"/>
          </a:p>
          <a:p>
            <a:r>
              <a:rPr lang="ru-RU" sz="2400"/>
              <a:t>Полный архив</a:t>
            </a:r>
            <a:r>
              <a:rPr lang="en-GB" sz="2400"/>
              <a:t> EMBASE (1974+)</a:t>
            </a:r>
            <a:r>
              <a:rPr lang="ru-RU" sz="2400"/>
              <a:t> </a:t>
            </a:r>
            <a:r>
              <a:rPr lang="en-US" sz="2400"/>
              <a:t>      </a:t>
            </a:r>
            <a:r>
              <a:rPr lang="ru-RU" sz="2400"/>
              <a:t>– 1</a:t>
            </a:r>
            <a:r>
              <a:rPr lang="en-US" sz="2400"/>
              <a:t>3 </a:t>
            </a:r>
            <a:r>
              <a:rPr lang="ru-RU" sz="2400"/>
              <a:t>млн.записей</a:t>
            </a:r>
            <a:endParaRPr lang="en-GB" sz="2400"/>
          </a:p>
          <a:p>
            <a:r>
              <a:rPr lang="ru-RU" sz="2400"/>
              <a:t>Полный архив</a:t>
            </a:r>
            <a:r>
              <a:rPr lang="en-GB" sz="2400"/>
              <a:t> MEDLINE (1966+)</a:t>
            </a:r>
            <a:r>
              <a:rPr lang="ru-RU" sz="2400"/>
              <a:t> –                7 млн. записей</a:t>
            </a:r>
            <a:endParaRPr lang="en-GB" sz="2400"/>
          </a:p>
          <a:p>
            <a:r>
              <a:rPr lang="ru-RU" sz="2400"/>
              <a:t>Поиск по</a:t>
            </a:r>
            <a:r>
              <a:rPr lang="en-GB" sz="2400"/>
              <a:t> </a:t>
            </a:r>
            <a:r>
              <a:rPr lang="ru-RU" sz="2400"/>
              <a:t>двум тезаурусам</a:t>
            </a:r>
            <a:r>
              <a:rPr lang="en-US" sz="2400"/>
              <a:t> -</a:t>
            </a:r>
            <a:r>
              <a:rPr lang="ru-RU" sz="2400"/>
              <a:t> </a:t>
            </a:r>
            <a:r>
              <a:rPr lang="en-GB" sz="2400"/>
              <a:t>MeSH </a:t>
            </a:r>
            <a:r>
              <a:rPr lang="ru-RU" sz="2400"/>
              <a:t>и</a:t>
            </a:r>
            <a:r>
              <a:rPr lang="en-GB" sz="2400"/>
              <a:t> EMTREE</a:t>
            </a:r>
            <a:endParaRPr lang="ru-RU" sz="2400"/>
          </a:p>
          <a:p>
            <a:r>
              <a:rPr lang="ru-RU" sz="2400"/>
              <a:t>Поиск химических элементов по номерам </a:t>
            </a:r>
            <a:r>
              <a:rPr lang="en-US" sz="2400"/>
              <a:t>CAS (Chemical Abstracts Service)</a:t>
            </a:r>
            <a:endParaRPr lang="en-GB" sz="2400"/>
          </a:p>
        </p:txBody>
      </p:sp>
    </p:spTree>
    <p:extLst>
      <p:ext uri="{BB962C8B-B14F-4D97-AF65-F5344CB8AC3E}">
        <p14:creationId xmlns:p14="http://schemas.microsoft.com/office/powerpoint/2010/main" xmlns="" val="3338410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5123"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F6841D-D6EE-4D2B-BAD5-449BC46DF303}" type="slidenum">
              <a:rPr lang="en-US"/>
              <a:pPr eaLnBrk="1" hangingPunct="1"/>
              <a:t>4</a:t>
            </a:fld>
            <a:endParaRPr lang="en-US"/>
          </a:p>
        </p:txBody>
      </p:sp>
      <p:sp>
        <p:nvSpPr>
          <p:cNvPr id="5124" name="Rectangle 2"/>
          <p:cNvSpPr>
            <a:spLocks noGrp="1" noChangeArrowheads="1"/>
          </p:cNvSpPr>
          <p:nvPr>
            <p:ph type="title"/>
          </p:nvPr>
        </p:nvSpPr>
        <p:spPr/>
        <p:txBody>
          <a:bodyPr/>
          <a:lstStyle/>
          <a:p>
            <a:pPr eaLnBrk="1" hangingPunct="1"/>
            <a:r>
              <a:rPr lang="ru-RU" sz="3200" smtClean="0"/>
              <a:t>Статьи опубликованные западными издательствами</a:t>
            </a:r>
            <a:r>
              <a:rPr lang="en-GB" sz="3200" smtClean="0"/>
              <a:t> (</a:t>
            </a:r>
            <a:r>
              <a:rPr lang="ru-RU" sz="3200" smtClean="0"/>
              <a:t>по всем рубрикам</a:t>
            </a:r>
            <a:r>
              <a:rPr lang="en-GB" sz="3200" smtClean="0"/>
              <a:t>)</a:t>
            </a:r>
          </a:p>
        </p:txBody>
      </p:sp>
      <p:pic>
        <p:nvPicPr>
          <p:cNvPr id="512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15149" t="16380" r="13629" b="6734"/>
          <a:stretch>
            <a:fillRect/>
          </a:stretch>
        </p:blipFill>
        <p:spPr>
          <a:xfrm>
            <a:off x="1116013" y="1268413"/>
            <a:ext cx="6769100" cy="5111750"/>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pic>
      <p:sp>
        <p:nvSpPr>
          <p:cNvPr id="5126" name="Text Box 4"/>
          <p:cNvSpPr txBox="1">
            <a:spLocks noChangeArrowheads="1"/>
          </p:cNvSpPr>
          <p:nvPr/>
        </p:nvSpPr>
        <p:spPr bwMode="auto">
          <a:xfrm>
            <a:off x="4859338" y="2276475"/>
            <a:ext cx="828675"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sz="1400" b="1">
                <a:latin typeface="CG Omega" pitchFamily="34" charset="0"/>
              </a:rPr>
              <a:t>(24.4%)</a:t>
            </a:r>
          </a:p>
        </p:txBody>
      </p:sp>
      <p:sp>
        <p:nvSpPr>
          <p:cNvPr id="5127" name="Text Box 5"/>
          <p:cNvSpPr txBox="1">
            <a:spLocks noChangeArrowheads="1"/>
          </p:cNvSpPr>
          <p:nvPr/>
        </p:nvSpPr>
        <p:spPr bwMode="auto">
          <a:xfrm>
            <a:off x="5775325" y="6284913"/>
            <a:ext cx="30019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t>Дані представлені </a:t>
            </a:r>
            <a:r>
              <a:rPr lang="en-US"/>
              <a:t>Elsevier</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E7596784-E8CD-46F1-A937-E4F33AC95F75}" type="slidenum">
              <a:rPr lang="en-US"/>
              <a:pPr/>
              <a:t>40</a:t>
            </a:fld>
            <a:endParaRPr lang="en-US"/>
          </a:p>
        </p:txBody>
      </p:sp>
      <p:sp>
        <p:nvSpPr>
          <p:cNvPr id="112642" name="Rectangle 2"/>
          <p:cNvSpPr>
            <a:spLocks noGrp="1" noChangeArrowheads="1"/>
          </p:cNvSpPr>
          <p:nvPr>
            <p:ph type="title"/>
          </p:nvPr>
        </p:nvSpPr>
        <p:spPr/>
        <p:txBody>
          <a:bodyPr/>
          <a:lstStyle/>
          <a:p>
            <a:r>
              <a:rPr lang="en-US" sz="4000"/>
              <a:t>CA –Chemical Abstract</a:t>
            </a:r>
            <a:r>
              <a:rPr lang="uk-UA" sz="4000"/>
              <a:t/>
            </a:r>
            <a:br>
              <a:rPr lang="uk-UA" sz="4000"/>
            </a:br>
            <a:r>
              <a:rPr lang="en-US" sz="2400" i="1">
                <a:hlinkClick r:id="rId2"/>
              </a:rPr>
              <a:t>http://www.cas.org</a:t>
            </a:r>
            <a:r>
              <a:rPr lang="en-US" sz="2400" i="1"/>
              <a:t/>
            </a:r>
            <a:br>
              <a:rPr lang="en-US" sz="2400" i="1"/>
            </a:br>
            <a:r>
              <a:rPr lang="en-US" sz="2400" i="1"/>
              <a:t>http://www.stn-international.com</a:t>
            </a:r>
          </a:p>
        </p:txBody>
      </p:sp>
      <p:sp>
        <p:nvSpPr>
          <p:cNvPr id="112643" name="Rectangle 3"/>
          <p:cNvSpPr>
            <a:spLocks noGrp="1" noChangeArrowheads="1"/>
          </p:cNvSpPr>
          <p:nvPr>
            <p:ph type="body" idx="1"/>
          </p:nvPr>
        </p:nvSpPr>
        <p:spPr/>
        <p:txBody>
          <a:bodyPr/>
          <a:lstStyle/>
          <a:p>
            <a:pPr>
              <a:lnSpc>
                <a:spcPct val="90000"/>
              </a:lnSpc>
            </a:pPr>
            <a:r>
              <a:rPr lang="en-US"/>
              <a:t>32,000,000 </a:t>
            </a:r>
            <a:r>
              <a:rPr lang="uk-UA"/>
              <a:t> рефератів і патентів (20%) по всіх розділах теоретичної та  практичної хімії (з 1904 р.)</a:t>
            </a:r>
          </a:p>
          <a:p>
            <a:pPr>
              <a:lnSpc>
                <a:spcPct val="90000"/>
              </a:lnSpc>
            </a:pPr>
            <a:r>
              <a:rPr lang="uk-UA"/>
              <a:t>185 країн світу</a:t>
            </a:r>
          </a:p>
          <a:p>
            <a:pPr>
              <a:lnSpc>
                <a:spcPct val="90000"/>
              </a:lnSpc>
            </a:pPr>
            <a:r>
              <a:rPr lang="uk-UA"/>
              <a:t>55 мов</a:t>
            </a:r>
          </a:p>
          <a:p>
            <a:pPr>
              <a:lnSpc>
                <a:spcPct val="90000"/>
              </a:lnSpc>
            </a:pPr>
            <a:r>
              <a:rPr lang="uk-UA"/>
              <a:t>14 000 журналів</a:t>
            </a:r>
            <a:endParaRPr lang="en-US"/>
          </a:p>
          <a:p>
            <a:pPr>
              <a:lnSpc>
                <a:spcPct val="90000"/>
              </a:lnSpc>
            </a:pPr>
            <a:r>
              <a:rPr lang="ru-RU"/>
              <a:t>Кр</a:t>
            </a:r>
            <a:r>
              <a:rPr lang="uk-UA"/>
              <a:t>ім статей, включає патенти, дисертації, технічні звіти, матеріали конференцій, та інше.</a:t>
            </a:r>
          </a:p>
          <a:p>
            <a:pPr>
              <a:lnSpc>
                <a:spcPct val="90000"/>
              </a:lnSpc>
            </a:pPr>
            <a:endParaRPr lang="en-US"/>
          </a:p>
        </p:txBody>
      </p:sp>
    </p:spTree>
    <p:extLst>
      <p:ext uri="{BB962C8B-B14F-4D97-AF65-F5344CB8AC3E}">
        <p14:creationId xmlns:p14="http://schemas.microsoft.com/office/powerpoint/2010/main" xmlns="" val="1192928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SCOPUS: </a:t>
            </a:r>
            <a:r>
              <a:rPr lang="ru-RU" dirty="0" err="1" smtClean="0"/>
              <a:t>ДонНУ</a:t>
            </a:r>
            <a:endParaRPr lang="ru-RU" dirty="0"/>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41</a:t>
            </a:fld>
            <a:endParaRPr lang="en-US"/>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1"/>
            <a:ext cx="84582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5584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Рейтинг Автор</a:t>
            </a:r>
            <a:r>
              <a:rPr lang="uk-UA" dirty="0" err="1" smtClean="0"/>
              <a:t>ів</a:t>
            </a:r>
            <a:r>
              <a:rPr lang="uk-UA" dirty="0" smtClean="0"/>
              <a:t> (626)</a:t>
            </a:r>
            <a:endParaRPr lang="ru-RU" dirty="0"/>
          </a:p>
        </p:txBody>
      </p:sp>
      <p:sp>
        <p:nvSpPr>
          <p:cNvPr id="3" name="Объект 2"/>
          <p:cNvSpPr>
            <a:spLocks noGrp="1"/>
          </p:cNvSpPr>
          <p:nvPr>
            <p:ph sz="half" idx="1"/>
          </p:nvPr>
        </p:nvSpPr>
        <p:spPr/>
        <p:txBody>
          <a:bodyPr/>
          <a:lstStyle/>
          <a:p>
            <a:r>
              <a:rPr lang="en-US" sz="2400" dirty="0" smtClean="0"/>
              <a:t>Sheinkman, A.K. (69)</a:t>
            </a:r>
          </a:p>
          <a:p>
            <a:r>
              <a:rPr lang="en-US" sz="2400" dirty="0" smtClean="0"/>
              <a:t>Stupnikova, T.V. (43)</a:t>
            </a:r>
          </a:p>
          <a:p>
            <a:r>
              <a:rPr lang="en-US" sz="2400" dirty="0" smtClean="0"/>
              <a:t>Volchkov, V.V. (36)</a:t>
            </a:r>
          </a:p>
          <a:p>
            <a:r>
              <a:rPr lang="en-US" sz="2400" dirty="0" smtClean="0"/>
              <a:t>Klyuev, N.A. (30)</a:t>
            </a:r>
          </a:p>
          <a:p>
            <a:r>
              <a:rPr lang="en-US" sz="2400" dirty="0" smtClean="0"/>
              <a:t>Krizhanovski, V.G. (28)</a:t>
            </a:r>
          </a:p>
          <a:p>
            <a:r>
              <a:rPr lang="en-US" sz="2400" dirty="0" smtClean="0"/>
              <a:t>Ignatenko, P.I. (27)</a:t>
            </a:r>
          </a:p>
          <a:p>
            <a:r>
              <a:rPr lang="en-US" sz="2400" dirty="0" smtClean="0"/>
              <a:t>Povkh, I.L. (25)</a:t>
            </a:r>
          </a:p>
          <a:p>
            <a:r>
              <a:rPr lang="en-US" sz="2400" dirty="0" smtClean="0"/>
              <a:t>Nikolaevskii, A.N. (24)</a:t>
            </a:r>
          </a:p>
          <a:p>
            <a:r>
              <a:rPr lang="en-US" sz="2400" dirty="0" smtClean="0"/>
              <a:t>Malamud, M.M. (23)</a:t>
            </a:r>
          </a:p>
        </p:txBody>
      </p:sp>
      <p:sp>
        <p:nvSpPr>
          <p:cNvPr id="7" name="Объект 6"/>
          <p:cNvSpPr>
            <a:spLocks noGrp="1"/>
          </p:cNvSpPr>
          <p:nvPr>
            <p:ph sz="half" idx="2"/>
          </p:nvPr>
        </p:nvSpPr>
        <p:spPr/>
        <p:txBody>
          <a:bodyPr/>
          <a:lstStyle/>
          <a:p>
            <a:r>
              <a:rPr lang="en-US" sz="2400" dirty="0"/>
              <a:t>Kuchko, A.N. (23)</a:t>
            </a:r>
          </a:p>
          <a:p>
            <a:r>
              <a:rPr lang="en-US" sz="2400" dirty="0" smtClean="0"/>
              <a:t>Filippenko</a:t>
            </a:r>
            <a:r>
              <a:rPr lang="en-US" sz="2400" dirty="0"/>
              <a:t>, T.A. (22)</a:t>
            </a:r>
          </a:p>
          <a:p>
            <a:r>
              <a:rPr lang="en-US" sz="2400" dirty="0" smtClean="0"/>
              <a:t>Bondarev</a:t>
            </a:r>
            <a:r>
              <a:rPr lang="en-US" sz="2400" dirty="0"/>
              <a:t>, B.V. (22)</a:t>
            </a:r>
          </a:p>
          <a:p>
            <a:r>
              <a:rPr lang="en-US" sz="2400" dirty="0" smtClean="0"/>
              <a:t>Mamalui</a:t>
            </a:r>
            <a:r>
              <a:rPr lang="en-US" sz="2400" dirty="0"/>
              <a:t>, Y.A. (21)</a:t>
            </a:r>
          </a:p>
          <a:p>
            <a:r>
              <a:rPr lang="en-US" sz="2400" dirty="0" smtClean="0"/>
              <a:t>Bazhin</a:t>
            </a:r>
            <a:r>
              <a:rPr lang="en-US" sz="2400" dirty="0"/>
              <a:t>, A.I. (21)</a:t>
            </a:r>
          </a:p>
          <a:p>
            <a:r>
              <a:rPr lang="en-US" sz="2400" dirty="0" smtClean="0"/>
              <a:t>Shevchuk</a:t>
            </a:r>
            <a:r>
              <a:rPr lang="en-US" sz="2400" dirty="0"/>
              <a:t>, I.A. (21)</a:t>
            </a:r>
          </a:p>
          <a:p>
            <a:r>
              <a:rPr lang="en-US" sz="2400" dirty="0" smtClean="0"/>
              <a:t>Nedopekin</a:t>
            </a:r>
            <a:r>
              <a:rPr lang="en-US" sz="2400" dirty="0"/>
              <a:t>, F.V. (20)</a:t>
            </a:r>
          </a:p>
          <a:p>
            <a:r>
              <a:rPr lang="en-US" sz="2400" dirty="0" smtClean="0"/>
              <a:t>Kaloerov</a:t>
            </a:r>
            <a:r>
              <a:rPr lang="en-US" sz="2400" dirty="0"/>
              <a:t>, S.A. (20)</a:t>
            </a:r>
          </a:p>
          <a:p>
            <a:r>
              <a:rPr lang="en-US" sz="2400" dirty="0" smtClean="0"/>
              <a:t>Rozantsev</a:t>
            </a:r>
            <a:r>
              <a:rPr lang="en-US" sz="2400" dirty="0"/>
              <a:t>, G.M. (18)</a:t>
            </a:r>
          </a:p>
          <a:p>
            <a:endParaRPr lang="ru-RU" dirty="0"/>
          </a:p>
        </p:txBody>
      </p:sp>
      <p:sp>
        <p:nvSpPr>
          <p:cNvPr id="4" name="Нижний колонтитул 3"/>
          <p:cNvSpPr>
            <a:spLocks noGrp="1"/>
          </p:cNvSpPr>
          <p:nvPr>
            <p:ph type="ftr" sz="quarter" idx="11"/>
          </p:nvPr>
        </p:nvSpPr>
        <p:spPr/>
        <p:txBody>
          <a:bodyPr/>
          <a:lstStyle/>
          <a:p>
            <a:pPr>
              <a:defRPr/>
            </a:pPr>
            <a:r>
              <a:rPr lang="ru-RU" dirty="0" smtClean="0"/>
              <a:t>(с) </a:t>
            </a:r>
            <a:r>
              <a:rPr lang="ru-RU" dirty="0" err="1" smtClean="0"/>
              <a:t>Інформатіо</a:t>
            </a:r>
            <a:r>
              <a:rPr lang="ru-RU" dirty="0" smtClean="0"/>
              <a:t>, 2011</a:t>
            </a:r>
            <a:endParaRPr lang="en-US" dirty="0"/>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42</a:t>
            </a:fld>
            <a:endParaRPr lang="en-US" dirty="0"/>
          </a:p>
        </p:txBody>
      </p:sp>
    </p:spTree>
    <p:extLst>
      <p:ext uri="{BB962C8B-B14F-4D97-AF65-F5344CB8AC3E}">
        <p14:creationId xmlns:p14="http://schemas.microsoft.com/office/powerpoint/2010/main" xmlns="" val="3754596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7C29B9C6-7A3D-465C-88BA-68B54D795D80}" type="slidenum">
              <a:rPr lang="en-US"/>
              <a:pPr/>
              <a:t>43</a:t>
            </a:fld>
            <a:endParaRPr lang="en-US"/>
          </a:p>
        </p:txBody>
      </p:sp>
      <p:sp>
        <p:nvSpPr>
          <p:cNvPr id="83970" name="Rectangle 2"/>
          <p:cNvSpPr>
            <a:spLocks noGrp="1" noChangeArrowheads="1"/>
          </p:cNvSpPr>
          <p:nvPr>
            <p:ph type="title"/>
          </p:nvPr>
        </p:nvSpPr>
        <p:spPr/>
        <p:txBody>
          <a:bodyPr/>
          <a:lstStyle/>
          <a:p>
            <a:r>
              <a:rPr lang="en-US" dirty="0"/>
              <a:t>SCOPUS: </a:t>
            </a:r>
            <a:r>
              <a:rPr lang="ru-RU" dirty="0" err="1"/>
              <a:t>ДонНУ</a:t>
            </a:r>
            <a:r>
              <a:rPr lang="en-US" dirty="0"/>
              <a:t> (1995-2010)</a:t>
            </a:r>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xmlns="" val="3718570565"/>
              </p:ext>
            </p:extLst>
          </p:nvPr>
        </p:nvGraphicFramePr>
        <p:xfrm>
          <a:off x="514350" y="1651000"/>
          <a:ext cx="8113713" cy="442436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Прямая соединительная линия 3"/>
          <p:cNvCxnSpPr/>
          <p:nvPr/>
        </p:nvCxnSpPr>
        <p:spPr>
          <a:xfrm flipV="1">
            <a:off x="6858000" y="2819400"/>
            <a:ext cx="2286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53834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Нижний колонтитул 4"/>
          <p:cNvSpPr>
            <a:spLocks noGrp="1"/>
          </p:cNvSpPr>
          <p:nvPr>
            <p:ph type="ftr" sz="quarter" idx="11"/>
          </p:nvPr>
        </p:nvSpPr>
        <p:spPr/>
        <p:txBody>
          <a:bodyPr/>
          <a:lstStyle/>
          <a:p>
            <a:r>
              <a:rPr lang="en-US"/>
              <a:t>(с) Інформатіо, 2010</a:t>
            </a:r>
          </a:p>
        </p:txBody>
      </p:sp>
      <p:sp>
        <p:nvSpPr>
          <p:cNvPr id="32" name="Номер слайда 5"/>
          <p:cNvSpPr>
            <a:spLocks noGrp="1"/>
          </p:cNvSpPr>
          <p:nvPr>
            <p:ph type="sldNum" sz="quarter" idx="12"/>
          </p:nvPr>
        </p:nvSpPr>
        <p:spPr/>
        <p:txBody>
          <a:bodyPr/>
          <a:lstStyle/>
          <a:p>
            <a:fld id="{29FEF646-F828-48BB-8551-2A75A3EA56B1}" type="slidenum">
              <a:rPr lang="en-US"/>
              <a:pPr/>
              <a:t>44</a:t>
            </a:fld>
            <a:endParaRPr lang="en-US"/>
          </a:p>
        </p:txBody>
      </p:sp>
      <p:sp>
        <p:nvSpPr>
          <p:cNvPr id="86018" name="Rectangle 2"/>
          <p:cNvSpPr>
            <a:spLocks noGrp="1" noChangeArrowheads="1"/>
          </p:cNvSpPr>
          <p:nvPr>
            <p:ph type="title"/>
          </p:nvPr>
        </p:nvSpPr>
        <p:spPr/>
        <p:txBody>
          <a:bodyPr/>
          <a:lstStyle/>
          <a:p>
            <a:r>
              <a:rPr lang="en-US"/>
              <a:t>SCOPUS: </a:t>
            </a:r>
            <a:r>
              <a:rPr lang="ru-RU"/>
              <a:t>ДонНУ</a:t>
            </a:r>
            <a:r>
              <a:rPr lang="en-US"/>
              <a:t> (1995-2010)</a:t>
            </a:r>
          </a:p>
        </p:txBody>
      </p:sp>
      <p:graphicFrame>
        <p:nvGraphicFramePr>
          <p:cNvPr id="86047" name="Group 31"/>
          <p:cNvGraphicFramePr>
            <a:graphicFrameLocks noGrp="1"/>
          </p:cNvGraphicFramePr>
          <p:nvPr>
            <p:ph idx="1"/>
            <p:extLst>
              <p:ext uri="{D42A27DB-BD31-4B8C-83A1-F6EECF244321}">
                <p14:modId xmlns:p14="http://schemas.microsoft.com/office/powerpoint/2010/main" xmlns="" val="3683725208"/>
              </p:ext>
            </p:extLst>
          </p:nvPr>
        </p:nvGraphicFramePr>
        <p:xfrm>
          <a:off x="457200" y="1600200"/>
          <a:ext cx="8229600" cy="4525964"/>
        </p:xfrm>
        <a:graphic>
          <a:graphicData uri="http://schemas.openxmlformats.org/drawingml/2006/table">
            <a:tbl>
              <a:tblPr/>
              <a:tblGrid>
                <a:gridCol w="2057400"/>
                <a:gridCol w="2057400"/>
                <a:gridCol w="2057400"/>
                <a:gridCol w="2057400"/>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Публ</a:t>
                      </a:r>
                      <a:r>
                        <a:rPr kumimoji="0" lang="uk-UA" sz="2800" b="0" i="0" u="none" strike="noStrike" cap="none" normalizeH="0" baseline="0" smtClean="0">
                          <a:ln>
                            <a:noFill/>
                          </a:ln>
                          <a:solidFill>
                            <a:schemeClr val="tx1"/>
                          </a:solidFill>
                          <a:effectLst/>
                          <a:latin typeface="Arial" charset="0"/>
                        </a:rPr>
                        <a:t>ікації</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Цитати</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smtClean="0">
                          <a:ln>
                            <a:noFill/>
                          </a:ln>
                          <a:solidFill>
                            <a:schemeClr val="tx1"/>
                          </a:solidFill>
                          <a:effectLst/>
                          <a:latin typeface="Arial" charset="0"/>
                        </a:rPr>
                        <a:t>А/В</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Springer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charset="0"/>
                        </a:rPr>
                        <a:t>96</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charset="0"/>
                        </a:rPr>
                        <a:t>147</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r>
                        <a:rPr kumimoji="0" lang="uk-UA" sz="2800" b="0" i="0" u="none" strike="noStrike" cap="none" normalizeH="0" baseline="0" dirty="0" smtClean="0">
                          <a:ln>
                            <a:noFill/>
                          </a:ln>
                          <a:solidFill>
                            <a:schemeClr val="tx1"/>
                          </a:solidFill>
                          <a:effectLst/>
                          <a:latin typeface="Arial" charset="0"/>
                        </a:rPr>
                        <a:t>53</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Elsevier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charset="0"/>
                        </a:rPr>
                        <a:t>28</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charset="0"/>
                        </a:rPr>
                        <a:t>95</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charset="0"/>
                        </a:rPr>
                        <a:t>3.4</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2358570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BE0C5DA4-9221-4634-85B0-A15291AFF50F}" type="slidenum">
              <a:rPr lang="en-US"/>
              <a:pPr/>
              <a:t>45</a:t>
            </a:fld>
            <a:endParaRPr lang="en-US"/>
          </a:p>
        </p:txBody>
      </p:sp>
      <p:sp>
        <p:nvSpPr>
          <p:cNvPr id="88066" name="Rectangle 2"/>
          <p:cNvSpPr>
            <a:spLocks noGrp="1" noChangeArrowheads="1"/>
          </p:cNvSpPr>
          <p:nvPr>
            <p:ph type="title"/>
          </p:nvPr>
        </p:nvSpPr>
        <p:spPr/>
        <p:txBody>
          <a:bodyPr/>
          <a:lstStyle/>
          <a:p>
            <a:r>
              <a:rPr lang="en-US"/>
              <a:t>SCOPUS: </a:t>
            </a:r>
            <a:r>
              <a:rPr lang="ru-RU"/>
              <a:t>ДонНУ</a:t>
            </a:r>
            <a:endParaRPr lang="en-US"/>
          </a:p>
        </p:txBody>
      </p:sp>
      <p:sp>
        <p:nvSpPr>
          <p:cNvPr id="88067" name="Rectangle 3"/>
          <p:cNvSpPr>
            <a:spLocks noGrp="1" noChangeArrowheads="1"/>
          </p:cNvSpPr>
          <p:nvPr>
            <p:ph type="body" idx="1"/>
          </p:nvPr>
        </p:nvSpPr>
        <p:spPr/>
        <p:txBody>
          <a:bodyPr/>
          <a:lstStyle/>
          <a:p>
            <a:r>
              <a:rPr lang="ru-RU"/>
              <a:t>Виб</a:t>
            </a:r>
            <a:r>
              <a:rPr lang="uk-UA"/>
              <a:t>ір видавництва для публікації має значення</a:t>
            </a:r>
          </a:p>
          <a:p>
            <a:r>
              <a:rPr lang="uk-UA"/>
              <a:t>Вибір видавництва залежить від тематики досліджень і публікацій</a:t>
            </a:r>
          </a:p>
          <a:p>
            <a:r>
              <a:rPr lang="uk-UA"/>
              <a:t>Не факт, що якість публікації відповідає показникам цитування (фактор популярності, модності теми досліджень)</a:t>
            </a:r>
            <a:endParaRPr lang="en-US"/>
          </a:p>
        </p:txBody>
      </p:sp>
    </p:spTree>
    <p:extLst>
      <p:ext uri="{BB962C8B-B14F-4D97-AF65-F5344CB8AC3E}">
        <p14:creationId xmlns:p14="http://schemas.microsoft.com/office/powerpoint/2010/main" xmlns="" val="42665726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2"/>
          <p:cNvSpPr>
            <a:spLocks noGrp="1"/>
          </p:cNvSpPr>
          <p:nvPr>
            <p:ph type="ftr" sz="quarter" idx="11"/>
          </p:nvPr>
        </p:nvSpPr>
        <p:spPr/>
        <p:txBody>
          <a:bodyPr/>
          <a:lstStyle/>
          <a:p>
            <a:r>
              <a:rPr lang="en-US"/>
              <a:t>(с) Інформатіо, 2010</a:t>
            </a:r>
          </a:p>
        </p:txBody>
      </p:sp>
      <p:sp>
        <p:nvSpPr>
          <p:cNvPr id="6" name="Номер слайда 3"/>
          <p:cNvSpPr>
            <a:spLocks noGrp="1"/>
          </p:cNvSpPr>
          <p:nvPr>
            <p:ph type="sldNum" sz="quarter" idx="12"/>
          </p:nvPr>
        </p:nvSpPr>
        <p:spPr/>
        <p:txBody>
          <a:bodyPr/>
          <a:lstStyle/>
          <a:p>
            <a:fld id="{9BDF4FB8-1462-4485-94C5-9114F22552D0}" type="slidenum">
              <a:rPr lang="en-US"/>
              <a:pPr/>
              <a:t>46</a:t>
            </a:fld>
            <a:endParaRPr lang="en-US"/>
          </a:p>
        </p:txBody>
      </p:sp>
      <p:sp>
        <p:nvSpPr>
          <p:cNvPr id="89090" name="Rectangle 2"/>
          <p:cNvSpPr>
            <a:spLocks noGrp="1" noChangeArrowheads="1"/>
          </p:cNvSpPr>
          <p:nvPr>
            <p:ph type="title" idx="4294967295"/>
          </p:nvPr>
        </p:nvSpPr>
        <p:spPr/>
        <p:txBody>
          <a:bodyPr/>
          <a:lstStyle/>
          <a:p>
            <a:r>
              <a:rPr lang="ru-RU" sz="4200" i="1"/>
              <a:t>Порівняння інформаційних систем</a:t>
            </a:r>
            <a:endParaRPr lang="en-US" sz="4200" i="1"/>
          </a:p>
        </p:txBody>
      </p:sp>
      <p:sp>
        <p:nvSpPr>
          <p:cNvPr id="89091" name="Rectangle 3"/>
          <p:cNvSpPr>
            <a:spLocks noGrp="1" noChangeArrowheads="1"/>
          </p:cNvSpPr>
          <p:nvPr>
            <p:ph type="body" idx="4294967295"/>
          </p:nvPr>
        </p:nvSpPr>
        <p:spPr/>
        <p:txBody>
          <a:bodyPr/>
          <a:lstStyle/>
          <a:p>
            <a:pPr>
              <a:lnSpc>
                <a:spcPct val="80000"/>
              </a:lnSpc>
              <a:buFontTx/>
              <a:buNone/>
            </a:pPr>
            <a:r>
              <a:rPr lang="uk-UA" sz="2000" b="1" i="1"/>
              <a:t>Запити класу “Шукати ПІД-контролери</a:t>
            </a:r>
            <a:r>
              <a:rPr lang="en-US" sz="2000" b="1" i="1"/>
              <a:t> (</a:t>
            </a:r>
            <a:r>
              <a:rPr lang="ru-RU" sz="2000" b="1" i="1"/>
              <a:t>двох або трьох ланкових)</a:t>
            </a:r>
            <a:r>
              <a:rPr lang="uk-UA" sz="2000" b="1" i="1"/>
              <a:t> фрактального типу або нецілого порядку”</a:t>
            </a:r>
          </a:p>
          <a:p>
            <a:pPr>
              <a:lnSpc>
                <a:spcPct val="80000"/>
              </a:lnSpc>
            </a:pPr>
            <a:r>
              <a:rPr lang="en-US" sz="2000"/>
              <a:t>(((TITLE-ABS-KEY(</a:t>
            </a:r>
            <a:r>
              <a:rPr lang="en-US" sz="2000" b="1"/>
              <a:t>pid</a:t>
            </a:r>
            <a:r>
              <a:rPr lang="en-US" sz="2000"/>
              <a:t> PRE/2 </a:t>
            </a:r>
            <a:r>
              <a:rPr lang="en-US" sz="2000" b="1"/>
              <a:t>control*</a:t>
            </a:r>
            <a:r>
              <a:rPr lang="en-US" sz="2000"/>
              <a:t>) OR INDEXTERMS(</a:t>
            </a:r>
            <a:r>
              <a:rPr lang="en-US" sz="2000" b="1"/>
              <a:t>pid</a:t>
            </a:r>
            <a:r>
              <a:rPr lang="en-US" sz="2000"/>
              <a:t> PRE/1 </a:t>
            </a:r>
            <a:r>
              <a:rPr lang="en-US" sz="2000" b="1"/>
              <a:t>control*</a:t>
            </a:r>
            <a:r>
              <a:rPr lang="en-US" sz="2000"/>
              <a:t>) ORINDEXTERMS(</a:t>
            </a:r>
            <a:r>
              <a:rPr lang="en-US" sz="2000" b="1"/>
              <a:t>two-term</a:t>
            </a:r>
            <a:r>
              <a:rPr lang="en-US" sz="2000"/>
              <a:t> PRE/1 </a:t>
            </a:r>
            <a:r>
              <a:rPr lang="en-US" sz="2000" b="1"/>
              <a:t>control</a:t>
            </a:r>
            <a:r>
              <a:rPr lang="en-US" sz="2000"/>
              <a:t>) OR INDEXTERMS(</a:t>
            </a:r>
            <a:r>
              <a:rPr lang="en-US" sz="2000" b="1"/>
              <a:t>pi</a:t>
            </a:r>
            <a:r>
              <a:rPr lang="en-US" sz="2000"/>
              <a:t> PRE/1 </a:t>
            </a:r>
            <a:r>
              <a:rPr lang="en-US" sz="2000" b="1"/>
              <a:t>control*</a:t>
            </a:r>
            <a:r>
              <a:rPr lang="en-US" sz="2000"/>
              <a:t>) ORINDEXTERMS(</a:t>
            </a:r>
            <a:r>
              <a:rPr lang="en-US" sz="2000" b="1"/>
              <a:t>three-term</a:t>
            </a:r>
            <a:r>
              <a:rPr lang="en-US" sz="2000"/>
              <a:t> PRE/1 </a:t>
            </a:r>
            <a:r>
              <a:rPr lang="en-US" sz="2000" b="1"/>
              <a:t>control*</a:t>
            </a:r>
            <a:r>
              <a:rPr lang="en-US" sz="2000"/>
              <a:t>)) AND (TITLE-ABS-KEY-AUTH(</a:t>
            </a:r>
            <a:r>
              <a:rPr lang="en-US" sz="2000" b="1"/>
              <a:t>fractional</a:t>
            </a:r>
            <a:r>
              <a:rPr lang="en-US" sz="2000"/>
              <a:t> PRE/1 </a:t>
            </a:r>
            <a:r>
              <a:rPr lang="en-US" sz="2000" b="1"/>
              <a:t>order</a:t>
            </a:r>
            <a:r>
              <a:rPr lang="en-US" sz="2000"/>
              <a:t>) OR TITLE-ABS-KEY-AUTH(</a:t>
            </a:r>
            <a:r>
              <a:rPr lang="en-US" sz="2000" b="1"/>
              <a:t>non-integer</a:t>
            </a:r>
            <a:r>
              <a:rPr lang="en-US" sz="2000"/>
              <a:t> PRE/1</a:t>
            </a:r>
            <a:r>
              <a:rPr lang="en-US" sz="2000" b="1"/>
              <a:t>order</a:t>
            </a:r>
            <a:r>
              <a:rPr lang="en-US" sz="2000"/>
              <a:t>) OR TITLE-ABS-KEY-AUTH(</a:t>
            </a:r>
            <a:r>
              <a:rPr lang="en-US" sz="2000" b="1"/>
              <a:t>fractional</a:t>
            </a:r>
            <a:r>
              <a:rPr lang="en-US" sz="2000"/>
              <a:t> PRE/2 </a:t>
            </a:r>
            <a:r>
              <a:rPr lang="en-US" sz="2000" b="1"/>
              <a:t>dynamic*</a:t>
            </a:r>
            <a:r>
              <a:rPr lang="en-US" sz="2000"/>
              <a:t>) OR TITLE-ABS-KEY-AUTH(</a:t>
            </a:r>
            <a:r>
              <a:rPr lang="en-US" sz="2000" b="1"/>
              <a:t>crone</a:t>
            </a:r>
            <a:r>
              <a:rPr lang="en-US" sz="2000"/>
              <a:t>) OR INDEXTERMS(</a:t>
            </a:r>
            <a:r>
              <a:rPr lang="en-US" sz="2000" b="1"/>
              <a:t>fractional</a:t>
            </a:r>
            <a:r>
              <a:rPr lang="en-US" sz="2000"/>
              <a:t> PRE/2 </a:t>
            </a:r>
            <a:r>
              <a:rPr lang="en-US" sz="2000" b="1"/>
              <a:t>order</a:t>
            </a:r>
            <a:r>
              <a:rPr lang="en-US" sz="2000"/>
              <a:t>) ORINDEXTERMS(</a:t>
            </a:r>
            <a:r>
              <a:rPr lang="en-US" sz="2000" b="1"/>
              <a:t>non-integer</a:t>
            </a:r>
            <a:r>
              <a:rPr lang="en-US" sz="2000"/>
              <a:t> PRE/1 </a:t>
            </a:r>
            <a:r>
              <a:rPr lang="en-US" sz="2000" b="1"/>
              <a:t>order</a:t>
            </a:r>
            <a:r>
              <a:rPr lang="en-US" sz="2000"/>
              <a:t>) OR INDEXTERMS(</a:t>
            </a:r>
            <a:r>
              <a:rPr lang="en-US" sz="2000" b="1"/>
              <a:t>fractional</a:t>
            </a:r>
            <a:r>
              <a:rPr lang="en-US" sz="2000"/>
              <a:t> PRE/1</a:t>
            </a:r>
            <a:r>
              <a:rPr lang="en-US" sz="2000" b="1"/>
              <a:t>dynamic*</a:t>
            </a:r>
            <a:r>
              <a:rPr lang="en-US" sz="2000"/>
              <a:t>) OR INDEXTERMS(</a:t>
            </a:r>
            <a:r>
              <a:rPr lang="en-US" sz="2000" b="1"/>
              <a:t>fraction</a:t>
            </a:r>
            <a:r>
              <a:rPr lang="en-US" sz="2000"/>
              <a:t> PRE/1 </a:t>
            </a:r>
            <a:r>
              <a:rPr lang="en-US" sz="2000" b="1"/>
              <a:t>calculus</a:t>
            </a:r>
            <a:r>
              <a:rPr lang="en-US" sz="2000"/>
              <a:t>)))) OR (TITLE-ABS-KEY(</a:t>
            </a:r>
            <a:r>
              <a:rPr lang="en-US" sz="2000" b="1"/>
              <a:t>fopid</a:t>
            </a:r>
            <a:r>
              <a:rPr lang="en-US" sz="2000"/>
              <a:t>))</a:t>
            </a:r>
            <a:r>
              <a:rPr lang="en-US" sz="2400"/>
              <a:t> </a:t>
            </a:r>
            <a:endParaRPr lang="uk-UA" sz="2400"/>
          </a:p>
          <a:p>
            <a:pPr>
              <a:lnSpc>
                <a:spcPct val="80000"/>
              </a:lnSpc>
              <a:buFontTx/>
              <a:buNone/>
            </a:pPr>
            <a:r>
              <a:rPr lang="uk-UA" sz="2400" b="1" i="1"/>
              <a:t>Можливо лише в системах типу </a:t>
            </a:r>
            <a:r>
              <a:rPr lang="en-US" sz="2400" b="1" i="1"/>
              <a:t>SCOPUS</a:t>
            </a:r>
            <a:r>
              <a:rPr lang="uk-UA" sz="2400" b="1" i="1"/>
              <a:t> (</a:t>
            </a:r>
            <a:r>
              <a:rPr lang="en-US" sz="2400" b="1" i="1"/>
              <a:t>Elsevier), </a:t>
            </a:r>
            <a:r>
              <a:rPr lang="ru-RU" sz="2400" b="1" i="1"/>
              <a:t>базах даних </a:t>
            </a:r>
            <a:r>
              <a:rPr lang="en-US" sz="2400" b="1" i="1"/>
              <a:t>STN International </a:t>
            </a:r>
            <a:r>
              <a:rPr lang="ru-RU" sz="2400" b="1" i="1"/>
              <a:t>та небагатьох </a:t>
            </a:r>
            <a:r>
              <a:rPr lang="uk-UA" sz="2400" b="1" i="1"/>
              <a:t>інших</a:t>
            </a:r>
            <a:endParaRPr lang="en-US" sz="2400" b="1" i="1"/>
          </a:p>
        </p:txBody>
      </p:sp>
    </p:spTree>
    <p:extLst>
      <p:ext uri="{BB962C8B-B14F-4D97-AF65-F5344CB8AC3E}">
        <p14:creationId xmlns:p14="http://schemas.microsoft.com/office/powerpoint/2010/main" xmlns="" val="1204849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2"/>
          <p:cNvSpPr>
            <a:spLocks noGrp="1"/>
          </p:cNvSpPr>
          <p:nvPr>
            <p:ph type="ftr" sz="quarter" idx="11"/>
          </p:nvPr>
        </p:nvSpPr>
        <p:spPr/>
        <p:txBody>
          <a:bodyPr/>
          <a:lstStyle/>
          <a:p>
            <a:r>
              <a:rPr lang="en-US"/>
              <a:t>(с) Інформатіо, 2010</a:t>
            </a:r>
          </a:p>
        </p:txBody>
      </p:sp>
      <p:sp>
        <p:nvSpPr>
          <p:cNvPr id="6" name="Номер слайда 3"/>
          <p:cNvSpPr>
            <a:spLocks noGrp="1"/>
          </p:cNvSpPr>
          <p:nvPr>
            <p:ph type="sldNum" sz="quarter" idx="12"/>
          </p:nvPr>
        </p:nvSpPr>
        <p:spPr/>
        <p:txBody>
          <a:bodyPr/>
          <a:lstStyle/>
          <a:p>
            <a:fld id="{7753BF7A-3B38-4594-A62E-875E83C6CC30}" type="slidenum">
              <a:rPr lang="en-US"/>
              <a:pPr/>
              <a:t>47</a:t>
            </a:fld>
            <a:endParaRPr lang="en-US"/>
          </a:p>
        </p:txBody>
      </p:sp>
      <p:sp>
        <p:nvSpPr>
          <p:cNvPr id="48130" name="Rectangle 2"/>
          <p:cNvSpPr>
            <a:spLocks noGrp="1" noChangeArrowheads="1"/>
          </p:cNvSpPr>
          <p:nvPr>
            <p:ph type="title" idx="4294967295"/>
          </p:nvPr>
        </p:nvSpPr>
        <p:spPr/>
        <p:txBody>
          <a:bodyPr/>
          <a:lstStyle/>
          <a:p>
            <a:r>
              <a:rPr lang="ru-RU" sz="4000" i="1"/>
              <a:t>Порівняння інформаційних систем</a:t>
            </a:r>
            <a:endParaRPr lang="en-US" sz="4000" i="1"/>
          </a:p>
        </p:txBody>
      </p:sp>
      <p:sp>
        <p:nvSpPr>
          <p:cNvPr id="48131" name="Rectangle 3"/>
          <p:cNvSpPr>
            <a:spLocks noGrp="1" noChangeArrowheads="1"/>
          </p:cNvSpPr>
          <p:nvPr>
            <p:ph type="body" idx="4294967295"/>
          </p:nvPr>
        </p:nvSpPr>
        <p:spPr/>
        <p:txBody>
          <a:bodyPr/>
          <a:lstStyle/>
          <a:p>
            <a:r>
              <a:rPr lang="en-US" i="1"/>
              <a:t>Search Title/(“Solar cell” OR “Solar cells”)</a:t>
            </a:r>
            <a:r>
              <a:rPr lang="uk-UA" i="1"/>
              <a:t> </a:t>
            </a:r>
            <a:r>
              <a:rPr lang="en-US" i="1"/>
              <a:t>AND DOI(10.x*)</a:t>
            </a:r>
            <a:endParaRPr lang="uk-UA" i="1"/>
          </a:p>
          <a:p>
            <a:endParaRPr lang="uk-UA" i="1"/>
          </a:p>
          <a:p>
            <a:pPr lvl="1"/>
            <a:r>
              <a:rPr lang="en-US" i="1"/>
              <a:t>Title/(“Solar cell” OR “Solar cells”)</a:t>
            </a:r>
            <a:r>
              <a:rPr lang="uk-UA" i="1"/>
              <a:t> – спроба поставити всі системи у ідентичні умови</a:t>
            </a:r>
          </a:p>
          <a:p>
            <a:pPr lvl="1"/>
            <a:r>
              <a:rPr lang="en-US" i="1"/>
              <a:t>DOI – Digital Object Identificator (</a:t>
            </a:r>
            <a:r>
              <a:rPr lang="ru-RU" i="1"/>
              <a:t>Ун</a:t>
            </a:r>
            <a:r>
              <a:rPr lang="uk-UA" i="1"/>
              <a:t>ікальний код для кожного видавця)</a:t>
            </a:r>
            <a:endParaRPr lang="en-US" i="1"/>
          </a:p>
        </p:txBody>
      </p:sp>
    </p:spTree>
    <p:extLst>
      <p:ext uri="{BB962C8B-B14F-4D97-AF65-F5344CB8AC3E}">
        <p14:creationId xmlns:p14="http://schemas.microsoft.com/office/powerpoint/2010/main" xmlns="" val="22182860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2"/>
          <p:cNvSpPr>
            <a:spLocks noGrp="1"/>
          </p:cNvSpPr>
          <p:nvPr>
            <p:ph type="ftr" sz="quarter" idx="11"/>
          </p:nvPr>
        </p:nvSpPr>
        <p:spPr/>
        <p:txBody>
          <a:bodyPr/>
          <a:lstStyle/>
          <a:p>
            <a:r>
              <a:rPr lang="en-US"/>
              <a:t>(с) Інформатіо, 2010</a:t>
            </a:r>
          </a:p>
        </p:txBody>
      </p:sp>
      <p:sp>
        <p:nvSpPr>
          <p:cNvPr id="6" name="Номер слайда 3"/>
          <p:cNvSpPr>
            <a:spLocks noGrp="1"/>
          </p:cNvSpPr>
          <p:nvPr>
            <p:ph type="sldNum" sz="quarter" idx="12"/>
          </p:nvPr>
        </p:nvSpPr>
        <p:spPr/>
        <p:txBody>
          <a:bodyPr/>
          <a:lstStyle/>
          <a:p>
            <a:fld id="{5A4E03FC-94C0-4469-AAD5-6C550D4C1222}" type="slidenum">
              <a:rPr lang="en-US"/>
              <a:pPr/>
              <a:t>48</a:t>
            </a:fld>
            <a:endParaRPr lang="en-US"/>
          </a:p>
        </p:txBody>
      </p:sp>
      <p:sp>
        <p:nvSpPr>
          <p:cNvPr id="50178" name="Rectangle 49"/>
          <p:cNvSpPr>
            <a:spLocks noGrp="1" noChangeArrowheads="1"/>
          </p:cNvSpPr>
          <p:nvPr>
            <p:ph type="title" idx="4294967295"/>
          </p:nvPr>
        </p:nvSpPr>
        <p:spPr/>
        <p:txBody>
          <a:bodyPr/>
          <a:lstStyle/>
          <a:p>
            <a:r>
              <a:rPr lang="ru-RU" sz="4200" i="1"/>
              <a:t>Порівняння інформаційних систем</a:t>
            </a:r>
            <a:endParaRPr lang="en-US" sz="4200" i="1"/>
          </a:p>
        </p:txBody>
      </p:sp>
      <p:graphicFrame>
        <p:nvGraphicFramePr>
          <p:cNvPr id="50223" name="Group 47"/>
          <p:cNvGraphicFramePr>
            <a:graphicFrameLocks noGrp="1"/>
          </p:cNvGraphicFramePr>
          <p:nvPr>
            <p:ph idx="4294967295"/>
          </p:nvPr>
        </p:nvGraphicFramePr>
        <p:xfrm>
          <a:off x="914400" y="1600200"/>
          <a:ext cx="7772400" cy="4812984"/>
        </p:xfrm>
        <a:graphic>
          <a:graphicData uri="http://schemas.openxmlformats.org/drawingml/2006/table">
            <a:tbl>
              <a:tblPr/>
              <a:tblGrid>
                <a:gridCol w="1295400"/>
                <a:gridCol w="1295400"/>
                <a:gridCol w="1295400"/>
                <a:gridCol w="1295400"/>
                <a:gridCol w="1295400"/>
                <a:gridCol w="1295400"/>
              </a:tblGrid>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SCOPUS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SCIRUS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Видавець</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ASP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(EBSCO)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Scholar Google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000" b="0" i="0" u="none" strike="noStrike" cap="none" normalizeH="0" baseline="0" smtClean="0">
                          <a:ln>
                            <a:noFill/>
                          </a:ln>
                          <a:solidFill>
                            <a:schemeClr val="tx1"/>
                          </a:solidFill>
                          <a:effectLst/>
                          <a:latin typeface="Arial" charset="0"/>
                        </a:rPr>
                        <a:t>Всього</a:t>
                      </a:r>
                      <a:endParaRPr kumimoji="0" lang="en-U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18815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4981 (1507 full text)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18900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Elsevier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000" b="0" i="0" u="none" strike="noStrike" cap="none" normalizeH="0" baseline="0" smtClean="0">
                          <a:ln>
                            <a:noFill/>
                          </a:ln>
                          <a:solidFill>
                            <a:schemeClr val="tx1"/>
                          </a:solidFill>
                          <a:effectLst/>
                          <a:latin typeface="Arial" charset="0"/>
                        </a:rPr>
                        <a:t>(x=1016)</a:t>
                      </a:r>
                      <a:r>
                        <a:rPr kumimoji="0" lang="en-US" sz="20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5656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Springer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(x=1007)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(x=1103)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023831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2"/>
          <p:cNvSpPr>
            <a:spLocks noGrp="1"/>
          </p:cNvSpPr>
          <p:nvPr>
            <p:ph type="ftr" sz="quarter" idx="11"/>
          </p:nvPr>
        </p:nvSpPr>
        <p:spPr/>
        <p:txBody>
          <a:bodyPr/>
          <a:lstStyle/>
          <a:p>
            <a:r>
              <a:rPr lang="en-US"/>
              <a:t>(с) Інформатіо, 2010</a:t>
            </a:r>
          </a:p>
        </p:txBody>
      </p:sp>
      <p:sp>
        <p:nvSpPr>
          <p:cNvPr id="6" name="Номер слайда 3"/>
          <p:cNvSpPr>
            <a:spLocks noGrp="1"/>
          </p:cNvSpPr>
          <p:nvPr>
            <p:ph type="sldNum" sz="quarter" idx="12"/>
          </p:nvPr>
        </p:nvSpPr>
        <p:spPr/>
        <p:txBody>
          <a:bodyPr/>
          <a:lstStyle/>
          <a:p>
            <a:fld id="{6DD8D3C4-E89C-4537-A9BB-1B2410CEB748}" type="slidenum">
              <a:rPr lang="en-US"/>
              <a:pPr/>
              <a:t>49</a:t>
            </a:fld>
            <a:endParaRPr lang="en-US"/>
          </a:p>
        </p:txBody>
      </p:sp>
      <p:sp>
        <p:nvSpPr>
          <p:cNvPr id="56322" name="Rectangle 2"/>
          <p:cNvSpPr>
            <a:spLocks noGrp="1" noChangeArrowheads="1"/>
          </p:cNvSpPr>
          <p:nvPr>
            <p:ph type="title" idx="4294967295"/>
          </p:nvPr>
        </p:nvSpPr>
        <p:spPr/>
        <p:txBody>
          <a:bodyPr/>
          <a:lstStyle/>
          <a:p>
            <a:r>
              <a:rPr lang="uk-UA" sz="4000"/>
              <a:t>“Інформаційний спектр” потреб організації</a:t>
            </a:r>
            <a:endParaRPr lang="en-US" sz="4000"/>
          </a:p>
        </p:txBody>
      </p:sp>
      <p:sp>
        <p:nvSpPr>
          <p:cNvPr id="56323" name="Rectangle 3"/>
          <p:cNvSpPr>
            <a:spLocks noGrp="1" noChangeArrowheads="1"/>
          </p:cNvSpPr>
          <p:nvPr>
            <p:ph type="body" idx="4294967295"/>
          </p:nvPr>
        </p:nvSpPr>
        <p:spPr/>
        <p:txBody>
          <a:bodyPr/>
          <a:lstStyle/>
          <a:p>
            <a:pPr marL="533400" indent="-533400">
              <a:lnSpc>
                <a:spcPct val="80000"/>
              </a:lnSpc>
            </a:pPr>
            <a:r>
              <a:rPr lang="uk-UA" sz="1800"/>
              <a:t>Пошук публікацій, що включають ключове слово «fractal» - мультипредметна тема, пов'язана з системним аналізом</a:t>
            </a:r>
          </a:p>
          <a:p>
            <a:pPr marL="533400" indent="-533400">
              <a:lnSpc>
                <a:spcPct val="80000"/>
              </a:lnSpc>
            </a:pPr>
            <a:r>
              <a:rPr lang="uk-UA" sz="1800"/>
              <a:t>Пошук публікацій по темі інституційні репозитарії  («institutional repository») – інформаційні системи</a:t>
            </a:r>
          </a:p>
          <a:p>
            <a:pPr marL="533400" indent="-533400">
              <a:lnSpc>
                <a:spcPct val="80000"/>
              </a:lnSpc>
            </a:pPr>
            <a:r>
              <a:rPr lang="uk-UA" sz="1800"/>
              <a:t>Пошук публікацій по темі енантіомери («enantiomers» or «enantiomeric») – органічна хімія (фармакологія)</a:t>
            </a:r>
          </a:p>
          <a:p>
            <a:pPr marL="533400" indent="-533400">
              <a:lnSpc>
                <a:spcPct val="80000"/>
              </a:lnSpc>
            </a:pPr>
            <a:r>
              <a:rPr lang="uk-UA" sz="1800"/>
              <a:t>Пошук публікацій по темі ПІД контролери нецілого порядку (теорія управління)</a:t>
            </a:r>
          </a:p>
          <a:p>
            <a:pPr marL="533400" indent="-533400">
              <a:lnSpc>
                <a:spcPct val="80000"/>
              </a:lnSpc>
            </a:pPr>
            <a:r>
              <a:rPr lang="uk-UA" sz="1800"/>
              <a:t>Пошук публікацій по темі «фотоелектромагнітний ефект або фотолюмінісценція у кристалах з дефектами» </a:t>
            </a:r>
          </a:p>
          <a:p>
            <a:pPr marL="533400" indent="-533400">
              <a:lnSpc>
                <a:spcPct val="80000"/>
              </a:lnSpc>
            </a:pPr>
            <a:r>
              <a:rPr lang="uk-UA" sz="1800"/>
              <a:t>Пошук публікацій по темі  «Застосування напівпровідникових лазерів у телекомунікаційних системах»</a:t>
            </a:r>
          </a:p>
          <a:p>
            <a:pPr marL="533400" indent="-533400">
              <a:lnSpc>
                <a:spcPct val="80000"/>
              </a:lnSpc>
            </a:pPr>
            <a:r>
              <a:rPr lang="uk-UA" sz="1800"/>
              <a:t>Пошук публікацій по розділу тезауруса «Оптика»</a:t>
            </a:r>
          </a:p>
          <a:p>
            <a:pPr marL="533400" indent="-533400">
              <a:lnSpc>
                <a:spcPct val="80000"/>
              </a:lnSpc>
            </a:pPr>
            <a:r>
              <a:rPr lang="uk-UA" sz="1800"/>
              <a:t>Пошук публікацій по розділу тезауруса «Напівпровідникові матеріали»</a:t>
            </a:r>
          </a:p>
          <a:p>
            <a:pPr marL="533400" indent="-533400">
              <a:lnSpc>
                <a:spcPct val="80000"/>
              </a:lnSpc>
            </a:pPr>
            <a:r>
              <a:rPr lang="uk-UA" sz="1800"/>
              <a:t>Пошук публікацій по використанню мембран у хімії</a:t>
            </a:r>
          </a:p>
          <a:p>
            <a:pPr marL="533400" indent="-533400">
              <a:lnSpc>
                <a:spcPct val="80000"/>
              </a:lnSpc>
            </a:pPr>
            <a:r>
              <a:rPr lang="uk-UA" sz="1800"/>
              <a:t>Пошук публікацій по використанню мембран у біохімії, молекулярної біології і мікробіології</a:t>
            </a:r>
          </a:p>
          <a:p>
            <a:pPr marL="533400" indent="-533400">
              <a:lnSpc>
                <a:spcPct val="80000"/>
              </a:lnSpc>
            </a:pPr>
            <a:r>
              <a:rPr lang="uk-UA" sz="1800"/>
              <a:t> Пошук публікацій, що відповідають ключовому слову ”Cancer”</a:t>
            </a:r>
            <a:endParaRPr lang="en-US" sz="1800"/>
          </a:p>
        </p:txBody>
      </p:sp>
    </p:spTree>
    <p:extLst>
      <p:ext uri="{BB962C8B-B14F-4D97-AF65-F5344CB8AC3E}">
        <p14:creationId xmlns:p14="http://schemas.microsoft.com/office/powerpoint/2010/main" xmlns="" val="3081060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6147"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58E73D-7D22-4055-B84E-FF534672E3AB}" type="slidenum">
              <a:rPr lang="en-US"/>
              <a:pPr eaLnBrk="1" hangingPunct="1"/>
              <a:t>5</a:t>
            </a:fld>
            <a:endParaRPr lang="en-US"/>
          </a:p>
        </p:txBody>
      </p:sp>
      <p:sp>
        <p:nvSpPr>
          <p:cNvPr id="6148" name="Rectangle 2"/>
          <p:cNvSpPr>
            <a:spLocks noGrp="1" noChangeArrowheads="1"/>
          </p:cNvSpPr>
          <p:nvPr>
            <p:ph type="title"/>
          </p:nvPr>
        </p:nvSpPr>
        <p:spPr>
          <a:xfrm>
            <a:off x="457200" y="630238"/>
            <a:ext cx="8229600" cy="787400"/>
          </a:xfrm>
        </p:spPr>
        <p:txBody>
          <a:bodyPr/>
          <a:lstStyle/>
          <a:p>
            <a:pPr eaLnBrk="1" hangingPunct="1"/>
            <a:r>
              <a:rPr lang="ru-RU" sz="3600" smtClean="0">
                <a:solidFill>
                  <a:schemeClr val="tx1"/>
                </a:solidFill>
              </a:rPr>
              <a:t>Число научных публикаций в Китае, России, Польше и Украине</a:t>
            </a:r>
            <a:r>
              <a:rPr lang="ru-RU" sz="3600" b="1" smtClean="0">
                <a:solidFill>
                  <a:schemeClr val="tx1"/>
                </a:solidFill>
              </a:rPr>
              <a:t> </a:t>
            </a:r>
            <a:endParaRPr lang="en-GB" sz="3600" b="1" smtClean="0">
              <a:solidFill>
                <a:schemeClr val="tx1"/>
              </a:solidFill>
            </a:endParaRPr>
          </a:p>
        </p:txBody>
      </p:sp>
      <p:graphicFrame>
        <p:nvGraphicFramePr>
          <p:cNvPr id="6149" name="Object 3"/>
          <p:cNvGraphicFramePr>
            <a:graphicFrameLocks noGrp="1" noChangeAspect="1"/>
          </p:cNvGraphicFramePr>
          <p:nvPr>
            <p:ph idx="1"/>
          </p:nvPr>
        </p:nvGraphicFramePr>
        <p:xfrm>
          <a:off x="609600" y="1600200"/>
          <a:ext cx="8007350" cy="4824413"/>
        </p:xfrm>
        <a:graphic>
          <a:graphicData uri="http://schemas.openxmlformats.org/presentationml/2006/ole">
            <p:oleObj spid="_x0000_s6169" name="Chart" r:id="rId3" imgW="8382000" imgH="4581449" progId="Excel.Chart.8">
              <p:embed/>
            </p:oleObj>
          </a:graphicData>
        </a:graphic>
      </p:graphicFrame>
      <p:sp>
        <p:nvSpPr>
          <p:cNvPr id="6150" name="Text Box 4"/>
          <p:cNvSpPr txBox="1">
            <a:spLocks noChangeArrowheads="1"/>
          </p:cNvSpPr>
          <p:nvPr/>
        </p:nvSpPr>
        <p:spPr bwMode="auto">
          <a:xfrm>
            <a:off x="5775325" y="6284913"/>
            <a:ext cx="30019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t>Дані представлені </a:t>
            </a:r>
            <a:r>
              <a:rPr lang="en-US"/>
              <a:t>Elsevier</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2"/>
          <p:cNvSpPr>
            <a:spLocks noGrp="1"/>
          </p:cNvSpPr>
          <p:nvPr>
            <p:ph type="ftr" sz="quarter" idx="11"/>
          </p:nvPr>
        </p:nvSpPr>
        <p:spPr/>
        <p:txBody>
          <a:bodyPr/>
          <a:lstStyle/>
          <a:p>
            <a:r>
              <a:rPr lang="en-US"/>
              <a:t>(с) Інформатіо, 2010</a:t>
            </a:r>
          </a:p>
        </p:txBody>
      </p:sp>
      <p:sp>
        <p:nvSpPr>
          <p:cNvPr id="6" name="Номер слайда 3"/>
          <p:cNvSpPr>
            <a:spLocks noGrp="1"/>
          </p:cNvSpPr>
          <p:nvPr>
            <p:ph type="sldNum" sz="quarter" idx="12"/>
          </p:nvPr>
        </p:nvSpPr>
        <p:spPr/>
        <p:txBody>
          <a:bodyPr/>
          <a:lstStyle/>
          <a:p>
            <a:fld id="{43B01C64-3B06-48E7-BF1D-744A67B718BA}" type="slidenum">
              <a:rPr lang="en-US"/>
              <a:pPr/>
              <a:t>50</a:t>
            </a:fld>
            <a:endParaRPr lang="en-US"/>
          </a:p>
        </p:txBody>
      </p:sp>
      <p:sp>
        <p:nvSpPr>
          <p:cNvPr id="57346" name="Rectangle 2"/>
          <p:cNvSpPr>
            <a:spLocks noGrp="1" noChangeArrowheads="1"/>
          </p:cNvSpPr>
          <p:nvPr>
            <p:ph type="title" idx="4294967295"/>
          </p:nvPr>
        </p:nvSpPr>
        <p:spPr/>
        <p:txBody>
          <a:bodyPr/>
          <a:lstStyle/>
          <a:p>
            <a:r>
              <a:rPr lang="ru-RU" sz="4200" i="1"/>
              <a:t>Порівняння інформаційних систем</a:t>
            </a:r>
            <a:endParaRPr lang="en-US" sz="4200" i="1"/>
          </a:p>
        </p:txBody>
      </p:sp>
      <p:sp>
        <p:nvSpPr>
          <p:cNvPr id="57347" name="Rectangle 3"/>
          <p:cNvSpPr>
            <a:spLocks noGrp="1" noChangeArrowheads="1"/>
          </p:cNvSpPr>
          <p:nvPr>
            <p:ph type="body" idx="4294967295"/>
          </p:nvPr>
        </p:nvSpPr>
        <p:spPr/>
        <p:txBody>
          <a:bodyPr/>
          <a:lstStyle/>
          <a:p>
            <a:pPr>
              <a:lnSpc>
                <a:spcPct val="80000"/>
              </a:lnSpc>
              <a:buFontTx/>
              <a:buNone/>
            </a:pPr>
            <a:r>
              <a:rPr lang="uk-UA" sz="2000" b="1" i="1"/>
              <a:t>Запити класу “Шукати ПІД-контролери</a:t>
            </a:r>
            <a:r>
              <a:rPr lang="en-US" sz="2000" b="1" i="1"/>
              <a:t> (</a:t>
            </a:r>
            <a:r>
              <a:rPr lang="ru-RU" sz="2000" b="1" i="1"/>
              <a:t>двох або трьох ланкові)</a:t>
            </a:r>
            <a:r>
              <a:rPr lang="uk-UA" sz="2000" b="1" i="1"/>
              <a:t> фрактального типу або нецілого порядку”</a:t>
            </a:r>
          </a:p>
          <a:p>
            <a:pPr>
              <a:lnSpc>
                <a:spcPct val="80000"/>
              </a:lnSpc>
            </a:pPr>
            <a:r>
              <a:rPr lang="en-US" sz="2000"/>
              <a:t>(((TITLE-ABS-KEY(</a:t>
            </a:r>
            <a:r>
              <a:rPr lang="en-US" sz="2000" b="1"/>
              <a:t>pid</a:t>
            </a:r>
            <a:r>
              <a:rPr lang="en-US" sz="2000"/>
              <a:t> PRE/2 </a:t>
            </a:r>
            <a:r>
              <a:rPr lang="en-US" sz="2000" b="1"/>
              <a:t>control*</a:t>
            </a:r>
            <a:r>
              <a:rPr lang="en-US" sz="2000"/>
              <a:t>) OR INDEXTERMS(</a:t>
            </a:r>
            <a:r>
              <a:rPr lang="en-US" sz="2000" b="1"/>
              <a:t>pid</a:t>
            </a:r>
            <a:r>
              <a:rPr lang="en-US" sz="2000"/>
              <a:t> PRE/1 </a:t>
            </a:r>
            <a:r>
              <a:rPr lang="en-US" sz="2000" b="1"/>
              <a:t>control*</a:t>
            </a:r>
            <a:r>
              <a:rPr lang="en-US" sz="2000"/>
              <a:t>) ORINDEXTERMS(</a:t>
            </a:r>
            <a:r>
              <a:rPr lang="en-US" sz="2000" b="1"/>
              <a:t>two-term</a:t>
            </a:r>
            <a:r>
              <a:rPr lang="en-US" sz="2000"/>
              <a:t> PRE/1 </a:t>
            </a:r>
            <a:r>
              <a:rPr lang="en-US" sz="2000" b="1"/>
              <a:t>control</a:t>
            </a:r>
            <a:r>
              <a:rPr lang="en-US" sz="2000"/>
              <a:t>) OR INDEXTERMS(</a:t>
            </a:r>
            <a:r>
              <a:rPr lang="en-US" sz="2000" b="1"/>
              <a:t>pi</a:t>
            </a:r>
            <a:r>
              <a:rPr lang="en-US" sz="2000"/>
              <a:t> PRE/1 </a:t>
            </a:r>
            <a:r>
              <a:rPr lang="en-US" sz="2000" b="1"/>
              <a:t>control*</a:t>
            </a:r>
            <a:r>
              <a:rPr lang="en-US" sz="2000"/>
              <a:t>) ORINDEXTERMS(</a:t>
            </a:r>
            <a:r>
              <a:rPr lang="en-US" sz="2000" b="1"/>
              <a:t>three-term</a:t>
            </a:r>
            <a:r>
              <a:rPr lang="en-US" sz="2000"/>
              <a:t> PRE/1 </a:t>
            </a:r>
            <a:r>
              <a:rPr lang="en-US" sz="2000" b="1"/>
              <a:t>control*</a:t>
            </a:r>
            <a:r>
              <a:rPr lang="en-US" sz="2000"/>
              <a:t>)) AND (TITLE-ABS-KEY-AUTH(</a:t>
            </a:r>
            <a:r>
              <a:rPr lang="en-US" sz="2000" b="1"/>
              <a:t>fractional</a:t>
            </a:r>
            <a:r>
              <a:rPr lang="en-US" sz="2000"/>
              <a:t> PRE/1 </a:t>
            </a:r>
            <a:r>
              <a:rPr lang="en-US" sz="2000" b="1"/>
              <a:t>order</a:t>
            </a:r>
            <a:r>
              <a:rPr lang="en-US" sz="2000"/>
              <a:t>) OR TITLE-ABS-KEY-AUTH(</a:t>
            </a:r>
            <a:r>
              <a:rPr lang="en-US" sz="2000" b="1"/>
              <a:t>non-integer</a:t>
            </a:r>
            <a:r>
              <a:rPr lang="en-US" sz="2000"/>
              <a:t> PRE/1</a:t>
            </a:r>
            <a:r>
              <a:rPr lang="en-US" sz="2000" b="1"/>
              <a:t>order</a:t>
            </a:r>
            <a:r>
              <a:rPr lang="en-US" sz="2000"/>
              <a:t>) OR TITLE-ABS-KEY-AUTH(</a:t>
            </a:r>
            <a:r>
              <a:rPr lang="en-US" sz="2000" b="1"/>
              <a:t>fractional</a:t>
            </a:r>
            <a:r>
              <a:rPr lang="en-US" sz="2000"/>
              <a:t> PRE/2 </a:t>
            </a:r>
            <a:r>
              <a:rPr lang="en-US" sz="2000" b="1"/>
              <a:t>dynamic*</a:t>
            </a:r>
            <a:r>
              <a:rPr lang="en-US" sz="2000"/>
              <a:t>) OR TITLE-ABS-KEY-AUTH(</a:t>
            </a:r>
            <a:r>
              <a:rPr lang="en-US" sz="2000" b="1"/>
              <a:t>crone</a:t>
            </a:r>
            <a:r>
              <a:rPr lang="en-US" sz="2000"/>
              <a:t>) OR INDEXTERMS(</a:t>
            </a:r>
            <a:r>
              <a:rPr lang="en-US" sz="2000" b="1"/>
              <a:t>fractional</a:t>
            </a:r>
            <a:r>
              <a:rPr lang="en-US" sz="2000"/>
              <a:t> PRE/2 </a:t>
            </a:r>
            <a:r>
              <a:rPr lang="en-US" sz="2000" b="1"/>
              <a:t>order</a:t>
            </a:r>
            <a:r>
              <a:rPr lang="en-US" sz="2000"/>
              <a:t>) ORINDEXTERMS(</a:t>
            </a:r>
            <a:r>
              <a:rPr lang="en-US" sz="2000" b="1"/>
              <a:t>non-integer</a:t>
            </a:r>
            <a:r>
              <a:rPr lang="en-US" sz="2000"/>
              <a:t> PRE/1 </a:t>
            </a:r>
            <a:r>
              <a:rPr lang="en-US" sz="2000" b="1"/>
              <a:t>order</a:t>
            </a:r>
            <a:r>
              <a:rPr lang="en-US" sz="2000"/>
              <a:t>) OR INDEXTERMS(</a:t>
            </a:r>
            <a:r>
              <a:rPr lang="en-US" sz="2000" b="1"/>
              <a:t>fractional</a:t>
            </a:r>
            <a:r>
              <a:rPr lang="en-US" sz="2000"/>
              <a:t> PRE/1</a:t>
            </a:r>
            <a:r>
              <a:rPr lang="en-US" sz="2000" b="1"/>
              <a:t>dynamic*</a:t>
            </a:r>
            <a:r>
              <a:rPr lang="en-US" sz="2000"/>
              <a:t>) OR INDEXTERMS(</a:t>
            </a:r>
            <a:r>
              <a:rPr lang="en-US" sz="2000" b="1"/>
              <a:t>fraction</a:t>
            </a:r>
            <a:r>
              <a:rPr lang="en-US" sz="2000"/>
              <a:t> PRE/1 </a:t>
            </a:r>
            <a:r>
              <a:rPr lang="en-US" sz="2000" b="1"/>
              <a:t>calculus</a:t>
            </a:r>
            <a:r>
              <a:rPr lang="en-US" sz="2000"/>
              <a:t>)))) OR (TITLE-ABS-KEY(</a:t>
            </a:r>
            <a:r>
              <a:rPr lang="en-US" sz="2000" b="1"/>
              <a:t>fopid</a:t>
            </a:r>
            <a:r>
              <a:rPr lang="en-US" sz="2000"/>
              <a:t>))</a:t>
            </a:r>
            <a:r>
              <a:rPr lang="en-US" sz="2400"/>
              <a:t> </a:t>
            </a:r>
            <a:endParaRPr lang="uk-UA" sz="2400"/>
          </a:p>
          <a:p>
            <a:pPr>
              <a:lnSpc>
                <a:spcPct val="80000"/>
              </a:lnSpc>
              <a:buFontTx/>
              <a:buNone/>
            </a:pPr>
            <a:r>
              <a:rPr lang="uk-UA" sz="2400" b="1" i="1"/>
              <a:t>Можливо лише в системах типу </a:t>
            </a:r>
            <a:r>
              <a:rPr lang="en-US" sz="2400" b="1" i="1"/>
              <a:t>SCOPUS</a:t>
            </a:r>
            <a:r>
              <a:rPr lang="uk-UA" sz="2400" b="1" i="1"/>
              <a:t> (</a:t>
            </a:r>
            <a:r>
              <a:rPr lang="en-US" sz="2400" b="1" i="1"/>
              <a:t>Elsevier), </a:t>
            </a:r>
            <a:r>
              <a:rPr lang="ru-RU" sz="2400" b="1" i="1"/>
              <a:t>базах даних </a:t>
            </a:r>
            <a:r>
              <a:rPr lang="en-US" sz="2400" b="1" i="1"/>
              <a:t>STN International </a:t>
            </a:r>
            <a:r>
              <a:rPr lang="ru-RU" sz="2400" b="1" i="1"/>
              <a:t>та небагатьох </a:t>
            </a:r>
            <a:r>
              <a:rPr lang="uk-UA" sz="2400" b="1" i="1"/>
              <a:t>інших</a:t>
            </a:r>
            <a:endParaRPr lang="en-US" sz="2400" b="1" i="1"/>
          </a:p>
        </p:txBody>
      </p:sp>
    </p:spTree>
    <p:extLst>
      <p:ext uri="{BB962C8B-B14F-4D97-AF65-F5344CB8AC3E}">
        <p14:creationId xmlns:p14="http://schemas.microsoft.com/office/powerpoint/2010/main" xmlns="" val="1815937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2"/>
          <p:cNvSpPr>
            <a:spLocks noGrp="1"/>
          </p:cNvSpPr>
          <p:nvPr>
            <p:ph type="ftr" sz="quarter" idx="11"/>
          </p:nvPr>
        </p:nvSpPr>
        <p:spPr/>
        <p:txBody>
          <a:bodyPr/>
          <a:lstStyle/>
          <a:p>
            <a:r>
              <a:rPr lang="en-US"/>
              <a:t>(с) Інформатіо, 2010</a:t>
            </a:r>
          </a:p>
        </p:txBody>
      </p:sp>
      <p:sp>
        <p:nvSpPr>
          <p:cNvPr id="5" name="Номер слайда 3"/>
          <p:cNvSpPr>
            <a:spLocks noGrp="1"/>
          </p:cNvSpPr>
          <p:nvPr>
            <p:ph type="sldNum" sz="quarter" idx="12"/>
          </p:nvPr>
        </p:nvSpPr>
        <p:spPr/>
        <p:txBody>
          <a:bodyPr/>
          <a:lstStyle/>
          <a:p>
            <a:fld id="{55B6A673-C7A8-4BB6-A072-0BE6080447B5}" type="slidenum">
              <a:rPr lang="en-US"/>
              <a:pPr/>
              <a:t>51</a:t>
            </a:fld>
            <a:endParaRPr lang="en-US"/>
          </a:p>
        </p:txBody>
      </p:sp>
      <p:graphicFrame>
        <p:nvGraphicFramePr>
          <p:cNvPr id="59528" name="Group 136"/>
          <p:cNvGraphicFramePr>
            <a:graphicFrameLocks noGrp="1"/>
          </p:cNvGraphicFramePr>
          <p:nvPr>
            <p:ph idx="4294967295"/>
          </p:nvPr>
        </p:nvGraphicFramePr>
        <p:xfrm>
          <a:off x="914400" y="277813"/>
          <a:ext cx="7772400" cy="6348413"/>
        </p:xfrm>
        <a:graphic>
          <a:graphicData uri="http://schemas.openxmlformats.org/drawingml/2006/table">
            <a:tbl>
              <a:tblPr/>
              <a:tblGrid>
                <a:gridCol w="666750"/>
                <a:gridCol w="1144588"/>
                <a:gridCol w="1106487"/>
                <a:gridCol w="1104900"/>
                <a:gridCol w="935038"/>
                <a:gridCol w="933450"/>
                <a:gridCol w="935037"/>
                <a:gridCol w="946150"/>
              </a:tblGrid>
              <a:tr h="619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Номер запиту</a:t>
                      </a:r>
                      <a:endParaRPr kumimoji="0" lang="uk-UA"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Загальна кількість знайдених статей, шт.</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В тому числі ті **, що опубліковані у конкретному видавництві, шт. (у відсотках від загальної кількості за запитом)</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0647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Elsevier</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(2500* журналів)</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Springer</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журналів)</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IEEE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(500* видань)</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IoP</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(80* видань)</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Nature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видань)</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Emerald</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видань)</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19391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3886 (20)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593 (3)</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1066 (5)</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177 (1)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38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7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460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32 (7)</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18 (4)</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7 (2)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123 (27)</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r>
              <a:tr h="265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685</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157 (23)</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13 (2)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5 (6)</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8 (10)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21 (26)</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3197</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853 (27)</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43 (1)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20 (1)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159 (5)</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4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591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19 (3)</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10 (2)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77 (13)</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161231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11155 (7)</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2635 (2)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16268 (10)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2766 (2)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505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35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50800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5283 (10)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1261 (2)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3592 (7)</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1139 (2)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96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21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81176</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25131 (31)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1702 (2)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103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137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2754 (3)</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68143</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11143 (15)</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1485 (3)</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123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96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9133 (2)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1065602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11764 (11)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4049 (4)</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1014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1007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2250 (2)</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21 (&lt;1)</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7127158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2"/>
          <p:cNvSpPr>
            <a:spLocks noGrp="1"/>
          </p:cNvSpPr>
          <p:nvPr>
            <p:ph type="ftr" sz="quarter" idx="11"/>
          </p:nvPr>
        </p:nvSpPr>
        <p:spPr/>
        <p:txBody>
          <a:bodyPr/>
          <a:lstStyle/>
          <a:p>
            <a:r>
              <a:rPr lang="en-US"/>
              <a:t>(с) Інформатіо, 2010</a:t>
            </a:r>
          </a:p>
        </p:txBody>
      </p:sp>
      <p:sp>
        <p:nvSpPr>
          <p:cNvPr id="6" name="Номер слайда 3"/>
          <p:cNvSpPr>
            <a:spLocks noGrp="1"/>
          </p:cNvSpPr>
          <p:nvPr>
            <p:ph type="sldNum" sz="quarter" idx="12"/>
          </p:nvPr>
        </p:nvSpPr>
        <p:spPr/>
        <p:txBody>
          <a:bodyPr/>
          <a:lstStyle/>
          <a:p>
            <a:fld id="{B7C2E0A0-E12B-4DB3-A232-F5E1C8FDC45C}" type="slidenum">
              <a:rPr lang="en-US"/>
              <a:pPr/>
              <a:t>52</a:t>
            </a:fld>
            <a:endParaRPr lang="en-US"/>
          </a:p>
        </p:txBody>
      </p:sp>
      <p:sp>
        <p:nvSpPr>
          <p:cNvPr id="54274" name="Rectangle 2"/>
          <p:cNvSpPr>
            <a:spLocks noGrp="1" noChangeArrowheads="1"/>
          </p:cNvSpPr>
          <p:nvPr>
            <p:ph type="title" idx="4294967295"/>
          </p:nvPr>
        </p:nvSpPr>
        <p:spPr/>
        <p:txBody>
          <a:bodyPr/>
          <a:lstStyle/>
          <a:p>
            <a:r>
              <a:rPr lang="ru-RU" sz="2900" i="1"/>
              <a:t>Переваги використання реферативно-бібліографічних інформаційних систем та баз даних</a:t>
            </a:r>
            <a:endParaRPr lang="en-US" sz="2900" i="1"/>
          </a:p>
        </p:txBody>
      </p:sp>
      <p:sp>
        <p:nvSpPr>
          <p:cNvPr id="54275" name="Rectangle 3"/>
          <p:cNvSpPr>
            <a:spLocks noGrp="1" noChangeArrowheads="1"/>
          </p:cNvSpPr>
          <p:nvPr>
            <p:ph type="body" idx="4294967295"/>
          </p:nvPr>
        </p:nvSpPr>
        <p:spPr/>
        <p:txBody>
          <a:bodyPr/>
          <a:lstStyle/>
          <a:p>
            <a:pPr>
              <a:lnSpc>
                <a:spcPct val="80000"/>
              </a:lnSpc>
            </a:pPr>
            <a:r>
              <a:rPr lang="uk-UA" sz="2800"/>
              <a:t>Реферативні БД при наявності професійного пошукового інтерфейсу більш придатні …</a:t>
            </a:r>
          </a:p>
          <a:p>
            <a:pPr lvl="1">
              <a:lnSpc>
                <a:spcPct val="80000"/>
              </a:lnSpc>
            </a:pPr>
            <a:r>
              <a:rPr lang="uk-UA" sz="2400"/>
              <a:t> до оглядового моніторингу наукових публікацій у заданому тематичному сегменті, </a:t>
            </a:r>
          </a:p>
          <a:p>
            <a:pPr lvl="1">
              <a:lnSpc>
                <a:spcPct val="80000"/>
              </a:lnSpc>
            </a:pPr>
            <a:r>
              <a:rPr lang="uk-UA" sz="2400"/>
              <a:t>до виконання складних за формулою пошукових процедур, або </a:t>
            </a:r>
          </a:p>
          <a:p>
            <a:pPr lvl="1">
              <a:lnSpc>
                <a:spcPct val="80000"/>
              </a:lnSpc>
            </a:pPr>
            <a:r>
              <a:rPr lang="uk-UA" sz="2400"/>
              <a:t>реалізації аналітичних процедур бібліометрії,  статистичного та кластерного аналізу наукових комунікацій, </a:t>
            </a:r>
          </a:p>
          <a:p>
            <a:pPr>
              <a:lnSpc>
                <a:spcPct val="80000"/>
              </a:lnSpc>
              <a:buFontTx/>
              <a:buNone/>
            </a:pPr>
            <a:r>
              <a:rPr lang="uk-UA" sz="2800"/>
              <a:t>які необхідні для визначення тенденцій інноваційних процесів, адміністрування і розробки стратегій науково-технічних досліджень, проведення науково-технічних, патентних, або патентно-кон’юнктурних досліджень.</a:t>
            </a:r>
            <a:endParaRPr lang="en-US" sz="2800"/>
          </a:p>
        </p:txBody>
      </p:sp>
    </p:spTree>
    <p:extLst>
      <p:ext uri="{BB962C8B-B14F-4D97-AF65-F5344CB8AC3E}">
        <p14:creationId xmlns:p14="http://schemas.microsoft.com/office/powerpoint/2010/main" xmlns="" val="17184043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AED62B57-07E9-4AA2-A55C-39D290D92C54}" type="slidenum">
              <a:rPr lang="en-US"/>
              <a:pPr/>
              <a:t>53</a:t>
            </a:fld>
            <a:endParaRPr lang="en-US"/>
          </a:p>
        </p:txBody>
      </p:sp>
      <p:sp>
        <p:nvSpPr>
          <p:cNvPr id="113666" name="Rectangle 2"/>
          <p:cNvSpPr>
            <a:spLocks noGrp="1" noChangeArrowheads="1"/>
          </p:cNvSpPr>
          <p:nvPr>
            <p:ph type="title"/>
          </p:nvPr>
        </p:nvSpPr>
        <p:spPr/>
        <p:txBody>
          <a:bodyPr/>
          <a:lstStyle/>
          <a:p>
            <a:r>
              <a:rPr lang="en-US" sz="2800" i="1"/>
              <a:t>SCOPUS: INDEXTERMS(</a:t>
            </a:r>
            <a:r>
              <a:rPr lang="en-US" sz="2800" b="1" i="1"/>
              <a:t>carbon</a:t>
            </a:r>
            <a:r>
              <a:rPr lang="en-US" sz="2800" i="1"/>
              <a:t> </a:t>
            </a:r>
            <a:r>
              <a:rPr lang="en-US" sz="2800" b="1" i="1"/>
              <a:t>nanotubes</a:t>
            </a:r>
            <a:r>
              <a:rPr lang="en-US" sz="2800" i="1"/>
              <a:t>) AND INDEXTERMS(</a:t>
            </a:r>
            <a:r>
              <a:rPr lang="en-US" sz="2800" b="1" i="1"/>
              <a:t>thermodynamic</a:t>
            </a:r>
            <a:r>
              <a:rPr lang="en-US" sz="2800" i="1"/>
              <a:t> </a:t>
            </a:r>
            <a:r>
              <a:rPr lang="en-US" sz="2800" b="1" i="1"/>
              <a:t>stability</a:t>
            </a:r>
            <a:r>
              <a:rPr lang="en-US" sz="2800" i="1"/>
              <a:t>)</a:t>
            </a:r>
            <a:r>
              <a:rPr lang="en-US" sz="4000"/>
              <a:t> </a:t>
            </a:r>
          </a:p>
        </p:txBody>
      </p:sp>
      <p:sp>
        <p:nvSpPr>
          <p:cNvPr id="113667" name="Rectangle 3"/>
          <p:cNvSpPr>
            <a:spLocks noGrp="1" noChangeArrowheads="1"/>
          </p:cNvSpPr>
          <p:nvPr>
            <p:ph type="body" idx="1"/>
          </p:nvPr>
        </p:nvSpPr>
        <p:spPr/>
        <p:txBody>
          <a:bodyPr/>
          <a:lstStyle/>
          <a:p>
            <a:r>
              <a:rPr lang="ru-RU"/>
              <a:t>Пошук = 358 </a:t>
            </a:r>
            <a:r>
              <a:rPr lang="en-US"/>
              <a:t>doc</a:t>
            </a:r>
          </a:p>
          <a:p>
            <a:r>
              <a:rPr lang="ru-RU"/>
              <a:t>Рейтинг журнал</a:t>
            </a:r>
            <a:r>
              <a:rPr lang="uk-UA"/>
              <a:t>ів</a:t>
            </a:r>
          </a:p>
          <a:p>
            <a:pPr lvl="1"/>
            <a:r>
              <a:rPr lang="en-US"/>
              <a:t>Journal of Applied Polymer Science (18)</a:t>
            </a:r>
          </a:p>
          <a:p>
            <a:pPr lvl="1"/>
            <a:r>
              <a:rPr lang="en-US"/>
              <a:t>Carbon (12)</a:t>
            </a:r>
          </a:p>
          <a:p>
            <a:pPr lvl="1"/>
            <a:r>
              <a:rPr lang="en-US"/>
              <a:t>Journal of Physical Chemistry B (11)</a:t>
            </a:r>
          </a:p>
          <a:p>
            <a:pPr lvl="1"/>
            <a:r>
              <a:rPr lang="en-US"/>
              <a:t>Materials Research Society Symposium Proceedings (11)</a:t>
            </a:r>
          </a:p>
          <a:p>
            <a:pPr lvl="1"/>
            <a:r>
              <a:rPr lang="en-US"/>
              <a:t>Nanotechnology (10)</a:t>
            </a:r>
          </a:p>
        </p:txBody>
      </p:sp>
    </p:spTree>
    <p:extLst>
      <p:ext uri="{BB962C8B-B14F-4D97-AF65-F5344CB8AC3E}">
        <p14:creationId xmlns:p14="http://schemas.microsoft.com/office/powerpoint/2010/main" xmlns="" val="1531538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E31870D0-55CA-47B0-A4CC-CF3DDB1ABE98}" type="slidenum">
              <a:rPr lang="en-US"/>
              <a:pPr/>
              <a:t>54</a:t>
            </a:fld>
            <a:endParaRPr lang="en-US"/>
          </a:p>
        </p:txBody>
      </p:sp>
      <p:sp>
        <p:nvSpPr>
          <p:cNvPr id="115714" name="Rectangle 2"/>
          <p:cNvSpPr>
            <a:spLocks noGrp="1" noChangeArrowheads="1"/>
          </p:cNvSpPr>
          <p:nvPr>
            <p:ph type="title"/>
          </p:nvPr>
        </p:nvSpPr>
        <p:spPr/>
        <p:txBody>
          <a:bodyPr/>
          <a:lstStyle/>
          <a:p>
            <a:pPr algn="l"/>
            <a:r>
              <a:rPr lang="en-US" sz="2800" i="1"/>
              <a:t>SCOPUS: INDEXTERMS(</a:t>
            </a:r>
            <a:r>
              <a:rPr lang="en-US" sz="2800" b="1" i="1"/>
              <a:t>carbon</a:t>
            </a:r>
            <a:r>
              <a:rPr lang="en-US" sz="2800" i="1"/>
              <a:t> </a:t>
            </a:r>
            <a:r>
              <a:rPr lang="en-US" sz="2800" b="1" i="1"/>
              <a:t>nanotubes</a:t>
            </a:r>
            <a:r>
              <a:rPr lang="en-US" sz="2800" i="1"/>
              <a:t>) AND INDEXTERMS(</a:t>
            </a:r>
            <a:r>
              <a:rPr lang="en-US" sz="2800" b="1" i="1"/>
              <a:t>thermodynamic</a:t>
            </a:r>
            <a:r>
              <a:rPr lang="en-US" sz="2800" i="1"/>
              <a:t> </a:t>
            </a:r>
            <a:r>
              <a:rPr lang="en-US" sz="2800" b="1" i="1"/>
              <a:t>stability</a:t>
            </a:r>
            <a:r>
              <a:rPr lang="en-US" sz="2800" i="1"/>
              <a:t>)</a:t>
            </a:r>
            <a:r>
              <a:rPr lang="en-US" sz="4000"/>
              <a:t> </a:t>
            </a:r>
          </a:p>
        </p:txBody>
      </p:sp>
      <p:sp>
        <p:nvSpPr>
          <p:cNvPr id="115715" name="Rectangle 3"/>
          <p:cNvSpPr>
            <a:spLocks noGrp="1" noChangeArrowheads="1"/>
          </p:cNvSpPr>
          <p:nvPr>
            <p:ph type="body" idx="1"/>
          </p:nvPr>
        </p:nvSpPr>
        <p:spPr/>
        <p:txBody>
          <a:bodyPr/>
          <a:lstStyle/>
          <a:p>
            <a:pPr>
              <a:lnSpc>
                <a:spcPct val="90000"/>
              </a:lnSpc>
            </a:pPr>
            <a:r>
              <a:rPr lang="ru-RU"/>
              <a:t>Рейтинг автор</a:t>
            </a:r>
            <a:r>
              <a:rPr lang="uk-UA"/>
              <a:t>ів</a:t>
            </a:r>
          </a:p>
          <a:p>
            <a:pPr lvl="1">
              <a:lnSpc>
                <a:spcPct val="90000"/>
              </a:lnSpc>
            </a:pPr>
            <a:r>
              <a:rPr lang="en-US" sz="2000"/>
              <a:t>Kim, S.H. (5)             </a:t>
            </a:r>
            <a:r>
              <a:rPr lang="en-US" sz="2000" i="1"/>
              <a:t>Doc= 141 Cit= 1750  IH= 26</a:t>
            </a:r>
            <a:endParaRPr lang="uk-UA" sz="2000" i="1"/>
          </a:p>
          <a:p>
            <a:pPr lvl="1">
              <a:lnSpc>
                <a:spcPct val="90000"/>
              </a:lnSpc>
            </a:pPr>
            <a:r>
              <a:rPr lang="en-US" sz="2000"/>
              <a:t>Ajayan, P.M. (5)        </a:t>
            </a:r>
            <a:r>
              <a:rPr lang="en-US" sz="2000" i="1"/>
              <a:t>Doc= 294 Cit= 12174  IH= 53</a:t>
            </a:r>
            <a:endParaRPr lang="uk-UA" sz="2000" i="1"/>
          </a:p>
          <a:p>
            <a:pPr lvl="1">
              <a:lnSpc>
                <a:spcPct val="90000"/>
              </a:lnSpc>
            </a:pPr>
            <a:r>
              <a:rPr lang="en-US" sz="2000"/>
              <a:t>Kim, J.Y. (5)              </a:t>
            </a:r>
            <a:r>
              <a:rPr lang="en-US" sz="2000" i="1"/>
              <a:t>Doc= 87 Cit= 432  IH= 14</a:t>
            </a:r>
            <a:endParaRPr lang="uk-UA" sz="2000" i="1"/>
          </a:p>
          <a:p>
            <a:pPr lvl="1">
              <a:lnSpc>
                <a:spcPct val="90000"/>
              </a:lnSpc>
            </a:pPr>
            <a:r>
              <a:rPr lang="en-US" sz="2000"/>
              <a:t>Cho, J.W. (4)</a:t>
            </a:r>
            <a:endParaRPr lang="uk-UA" sz="2000"/>
          </a:p>
          <a:p>
            <a:pPr lvl="1">
              <a:lnSpc>
                <a:spcPct val="90000"/>
              </a:lnSpc>
            </a:pPr>
            <a:r>
              <a:rPr lang="en-US" sz="2000"/>
              <a:t>Bakhru, H. (4)</a:t>
            </a:r>
            <a:endParaRPr lang="uk-UA" sz="2000"/>
          </a:p>
          <a:p>
            <a:pPr>
              <a:lnSpc>
                <a:spcPct val="90000"/>
              </a:lnSpc>
            </a:pPr>
            <a:r>
              <a:rPr lang="uk-UA" sz="2800"/>
              <a:t>Рейтинг організацій</a:t>
            </a:r>
          </a:p>
          <a:p>
            <a:pPr lvl="1">
              <a:lnSpc>
                <a:spcPct val="90000"/>
              </a:lnSpc>
            </a:pPr>
            <a:r>
              <a:rPr lang="en-US" sz="2000"/>
              <a:t>Tsinghua University (14)		               </a:t>
            </a:r>
            <a:r>
              <a:rPr lang="en-US" sz="2000" i="1"/>
              <a:t>74132 doc.</a:t>
            </a:r>
            <a:endParaRPr lang="uk-UA" sz="2000" i="1"/>
          </a:p>
          <a:p>
            <a:pPr lvl="1">
              <a:lnSpc>
                <a:spcPct val="90000"/>
              </a:lnSpc>
            </a:pPr>
            <a:r>
              <a:rPr lang="en-US" sz="2000"/>
              <a:t>Hanyang University (9)</a:t>
            </a:r>
            <a:endParaRPr lang="uk-UA" sz="2000"/>
          </a:p>
          <a:p>
            <a:pPr lvl="1">
              <a:lnSpc>
                <a:spcPct val="90000"/>
              </a:lnSpc>
            </a:pPr>
            <a:r>
              <a:rPr lang="en-US" sz="2000"/>
              <a:t>Rensselaer Polytechnic Institute (8)</a:t>
            </a:r>
            <a:r>
              <a:rPr lang="uk-UA" sz="2000"/>
              <a:t> – </a:t>
            </a:r>
            <a:r>
              <a:rPr lang="en-US" sz="2000"/>
              <a:t>USA  </a:t>
            </a:r>
            <a:r>
              <a:rPr lang="en-US" sz="2000" i="1"/>
              <a:t>22981 doc.</a:t>
            </a:r>
            <a:endParaRPr lang="uk-UA" sz="2000" i="1"/>
          </a:p>
          <a:p>
            <a:pPr lvl="1">
              <a:lnSpc>
                <a:spcPct val="90000"/>
              </a:lnSpc>
            </a:pPr>
            <a:r>
              <a:rPr lang="en-US" sz="2000"/>
              <a:t>National Tsing Hua University (6)</a:t>
            </a:r>
            <a:endParaRPr lang="uk-UA" sz="2000"/>
          </a:p>
          <a:p>
            <a:pPr lvl="1">
              <a:lnSpc>
                <a:spcPct val="90000"/>
              </a:lnSpc>
            </a:pPr>
            <a:r>
              <a:rPr lang="en-US" sz="2000"/>
              <a:t>Shanghai Jiaotong University (6)</a:t>
            </a:r>
          </a:p>
        </p:txBody>
      </p:sp>
    </p:spTree>
    <p:extLst>
      <p:ext uri="{BB962C8B-B14F-4D97-AF65-F5344CB8AC3E}">
        <p14:creationId xmlns:p14="http://schemas.microsoft.com/office/powerpoint/2010/main" xmlns="" val="23489801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FCC54DB9-290E-4864-9F6F-5DD409B85757}" type="slidenum">
              <a:rPr lang="en-US"/>
              <a:pPr/>
              <a:t>55</a:t>
            </a:fld>
            <a:endParaRPr lang="en-US"/>
          </a:p>
        </p:txBody>
      </p:sp>
      <p:sp>
        <p:nvSpPr>
          <p:cNvPr id="116738" name="Rectangle 2"/>
          <p:cNvSpPr>
            <a:spLocks noGrp="1" noChangeArrowheads="1"/>
          </p:cNvSpPr>
          <p:nvPr>
            <p:ph type="title"/>
          </p:nvPr>
        </p:nvSpPr>
        <p:spPr/>
        <p:txBody>
          <a:bodyPr/>
          <a:lstStyle/>
          <a:p>
            <a:r>
              <a:rPr lang="en-US" sz="2800" i="1"/>
              <a:t>SCOPUS: INDEXTERMS(</a:t>
            </a:r>
            <a:r>
              <a:rPr lang="en-US" sz="2800" b="1" i="1"/>
              <a:t>carbon</a:t>
            </a:r>
            <a:r>
              <a:rPr lang="en-US" sz="2800" i="1"/>
              <a:t> </a:t>
            </a:r>
            <a:r>
              <a:rPr lang="en-US" sz="2800" b="1" i="1"/>
              <a:t>nanotubes</a:t>
            </a:r>
            <a:r>
              <a:rPr lang="en-US" sz="2800" i="1"/>
              <a:t>) AND INDEXTERMS(</a:t>
            </a:r>
            <a:r>
              <a:rPr lang="en-US" sz="2800" b="1" i="1"/>
              <a:t>thermodynamic</a:t>
            </a:r>
            <a:r>
              <a:rPr lang="en-US" sz="2800" i="1"/>
              <a:t> </a:t>
            </a:r>
            <a:r>
              <a:rPr lang="en-US" sz="2800" b="1" i="1"/>
              <a:t>stability</a:t>
            </a:r>
            <a:r>
              <a:rPr lang="en-US" sz="2800" i="1"/>
              <a:t>)</a:t>
            </a:r>
          </a:p>
        </p:txBody>
      </p:sp>
      <p:graphicFrame>
        <p:nvGraphicFramePr>
          <p:cNvPr id="116740" name="Object 4"/>
          <p:cNvGraphicFramePr>
            <a:graphicFrameLocks noGrp="1" noChangeAspect="1"/>
          </p:cNvGraphicFramePr>
          <p:nvPr>
            <p:ph idx="1"/>
          </p:nvPr>
        </p:nvGraphicFramePr>
        <p:xfrm>
          <a:off x="463550" y="1600200"/>
          <a:ext cx="8215313" cy="4525963"/>
        </p:xfrm>
        <a:graphic>
          <a:graphicData uri="http://schemas.openxmlformats.org/presentationml/2006/ole">
            <p:oleObj spid="_x0000_s56332" name="Діаграма" r:id="rId3" imgW="8229600" imgH="4533900" progId="MSGraph.Chart.8">
              <p:embed followColorScheme="full"/>
            </p:oleObj>
          </a:graphicData>
        </a:graphic>
      </p:graphicFrame>
    </p:spTree>
    <p:extLst>
      <p:ext uri="{BB962C8B-B14F-4D97-AF65-F5344CB8AC3E}">
        <p14:creationId xmlns:p14="http://schemas.microsoft.com/office/powerpoint/2010/main" xmlns="" val="13774855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a:lstStyle/>
          <a:p>
            <a:r>
              <a:rPr lang="en-US"/>
              <a:t>(с) Інформатіо, 2010</a:t>
            </a:r>
          </a:p>
        </p:txBody>
      </p:sp>
      <p:sp>
        <p:nvSpPr>
          <p:cNvPr id="7" name="Номер слайда 6"/>
          <p:cNvSpPr>
            <a:spLocks noGrp="1"/>
          </p:cNvSpPr>
          <p:nvPr>
            <p:ph type="sldNum" sz="quarter" idx="12"/>
          </p:nvPr>
        </p:nvSpPr>
        <p:spPr/>
        <p:txBody>
          <a:bodyPr/>
          <a:lstStyle/>
          <a:p>
            <a:fld id="{547AF352-CADE-49C9-B8EF-FFBF7FAE4AD9}" type="slidenum">
              <a:rPr lang="en-US"/>
              <a:pPr/>
              <a:t>56</a:t>
            </a:fld>
            <a:endParaRPr lang="en-US"/>
          </a:p>
        </p:txBody>
      </p:sp>
      <p:sp>
        <p:nvSpPr>
          <p:cNvPr id="118786" name="Rectangle 2"/>
          <p:cNvSpPr>
            <a:spLocks noGrp="1" noChangeArrowheads="1"/>
          </p:cNvSpPr>
          <p:nvPr>
            <p:ph type="title"/>
          </p:nvPr>
        </p:nvSpPr>
        <p:spPr/>
        <p:txBody>
          <a:bodyPr/>
          <a:lstStyle/>
          <a:p>
            <a:r>
              <a:rPr lang="en-US" sz="2800" i="1"/>
              <a:t>SCOPUS: INDEXTERMS(</a:t>
            </a:r>
            <a:r>
              <a:rPr lang="en-US" sz="2800" b="1" i="1"/>
              <a:t>carbon</a:t>
            </a:r>
            <a:r>
              <a:rPr lang="en-US" sz="2800" i="1"/>
              <a:t> </a:t>
            </a:r>
            <a:r>
              <a:rPr lang="en-US" sz="2800" b="1" i="1"/>
              <a:t>nanotubes</a:t>
            </a:r>
            <a:r>
              <a:rPr lang="en-US" sz="2800" i="1"/>
              <a:t>) AND INDEXTERMS(</a:t>
            </a:r>
            <a:r>
              <a:rPr lang="en-US" sz="2800" b="1" i="1"/>
              <a:t>thermodynamic</a:t>
            </a:r>
            <a:r>
              <a:rPr lang="en-US" sz="2800" i="1"/>
              <a:t> </a:t>
            </a:r>
            <a:r>
              <a:rPr lang="en-US" sz="2800" b="1" i="1"/>
              <a:t>stability</a:t>
            </a:r>
            <a:r>
              <a:rPr lang="en-US" sz="2800" i="1"/>
              <a:t>) = 358 doc</a:t>
            </a:r>
          </a:p>
        </p:txBody>
      </p:sp>
      <p:sp>
        <p:nvSpPr>
          <p:cNvPr id="118788" name="Rectangle 4"/>
          <p:cNvSpPr>
            <a:spLocks noGrp="1" noChangeArrowheads="1"/>
          </p:cNvSpPr>
          <p:nvPr>
            <p:ph type="body" sz="half" idx="1"/>
          </p:nvPr>
        </p:nvSpPr>
        <p:spPr/>
        <p:txBody>
          <a:bodyPr/>
          <a:lstStyle/>
          <a:p>
            <a:r>
              <a:rPr lang="en-US">
                <a:solidFill>
                  <a:srgbClr val="FF3300"/>
                </a:solidFill>
              </a:rPr>
              <a:t>Elsevier = 99 (27.6%)</a:t>
            </a:r>
          </a:p>
          <a:p>
            <a:r>
              <a:rPr lang="en-US">
                <a:solidFill>
                  <a:srgbClr val="FF3300"/>
                </a:solidFill>
              </a:rPr>
              <a:t>American Chemical Society = 24 (6.7%)</a:t>
            </a:r>
          </a:p>
          <a:p>
            <a:r>
              <a:rPr lang="en-US">
                <a:solidFill>
                  <a:srgbClr val="FF3300"/>
                </a:solidFill>
              </a:rPr>
              <a:t>Ins.of Physics Publishing = 14 (3.9 %)</a:t>
            </a:r>
          </a:p>
          <a:p>
            <a:pPr lvl="1">
              <a:buFontTx/>
              <a:buNone/>
            </a:pPr>
            <a:endParaRPr lang="en-US">
              <a:solidFill>
                <a:srgbClr val="FF3300"/>
              </a:solidFill>
            </a:endParaRPr>
          </a:p>
          <a:p>
            <a:endParaRPr lang="en-US"/>
          </a:p>
        </p:txBody>
      </p:sp>
      <p:sp>
        <p:nvSpPr>
          <p:cNvPr id="118789" name="Rectangle 5"/>
          <p:cNvSpPr>
            <a:spLocks noGrp="1" noChangeArrowheads="1"/>
          </p:cNvSpPr>
          <p:nvPr>
            <p:ph type="body" sz="half" idx="2"/>
          </p:nvPr>
        </p:nvSpPr>
        <p:spPr/>
        <p:txBody>
          <a:bodyPr/>
          <a:lstStyle/>
          <a:p>
            <a:r>
              <a:rPr lang="en-US">
                <a:solidFill>
                  <a:schemeClr val="accent2"/>
                </a:solidFill>
              </a:rPr>
              <a:t>Springer= 18 (5.0%)</a:t>
            </a:r>
          </a:p>
          <a:p>
            <a:r>
              <a:rPr lang="en-US">
                <a:solidFill>
                  <a:schemeClr val="accent2"/>
                </a:solidFill>
              </a:rPr>
              <a:t>Royal Chemistry Society = 3</a:t>
            </a:r>
          </a:p>
          <a:p>
            <a:r>
              <a:rPr lang="en-US">
                <a:solidFill>
                  <a:schemeClr val="accent2"/>
                </a:solidFill>
              </a:rPr>
              <a:t>Americal Physical Society = 2</a:t>
            </a:r>
          </a:p>
          <a:p>
            <a:r>
              <a:rPr lang="en-US">
                <a:solidFill>
                  <a:schemeClr val="accent2"/>
                </a:solidFill>
              </a:rPr>
              <a:t>Science = 1</a:t>
            </a:r>
          </a:p>
          <a:p>
            <a:r>
              <a:rPr lang="en-US">
                <a:solidFill>
                  <a:schemeClr val="accent2"/>
                </a:solidFill>
              </a:rPr>
              <a:t>Nature =0</a:t>
            </a:r>
          </a:p>
        </p:txBody>
      </p:sp>
    </p:spTree>
    <p:extLst>
      <p:ext uri="{BB962C8B-B14F-4D97-AF65-F5344CB8AC3E}">
        <p14:creationId xmlns:p14="http://schemas.microsoft.com/office/powerpoint/2010/main" xmlns="" val="11940347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t>(с) Інформатіо, 2010</a:t>
            </a:r>
          </a:p>
        </p:txBody>
      </p:sp>
      <p:sp>
        <p:nvSpPr>
          <p:cNvPr id="6" name="Номер слайда 5"/>
          <p:cNvSpPr>
            <a:spLocks noGrp="1"/>
          </p:cNvSpPr>
          <p:nvPr>
            <p:ph type="sldNum" sz="quarter" idx="12"/>
          </p:nvPr>
        </p:nvSpPr>
        <p:spPr/>
        <p:txBody>
          <a:bodyPr/>
          <a:lstStyle/>
          <a:p>
            <a:fld id="{A8E4BEA1-E440-4A75-8AE0-A337DE70B983}" type="slidenum">
              <a:rPr lang="en-US"/>
              <a:pPr/>
              <a:t>57</a:t>
            </a:fld>
            <a:endParaRPr lang="en-US"/>
          </a:p>
        </p:txBody>
      </p:sp>
      <p:sp>
        <p:nvSpPr>
          <p:cNvPr id="121858" name="Rectangle 2"/>
          <p:cNvSpPr>
            <a:spLocks noGrp="1" noChangeArrowheads="1"/>
          </p:cNvSpPr>
          <p:nvPr>
            <p:ph type="title"/>
          </p:nvPr>
        </p:nvSpPr>
        <p:spPr/>
        <p:txBody>
          <a:bodyPr/>
          <a:lstStyle/>
          <a:p>
            <a:r>
              <a:rPr lang="en-US" sz="2800" i="1"/>
              <a:t>SCOPUS: INDEXTERMS(</a:t>
            </a:r>
            <a:r>
              <a:rPr lang="en-US" sz="2800" b="1" i="1"/>
              <a:t>carbon</a:t>
            </a:r>
            <a:r>
              <a:rPr lang="en-US" sz="2800" i="1"/>
              <a:t> </a:t>
            </a:r>
            <a:r>
              <a:rPr lang="en-US" sz="2800" b="1" i="1"/>
              <a:t>nanotubes</a:t>
            </a:r>
            <a:r>
              <a:rPr lang="en-US" sz="2800" i="1"/>
              <a:t>) AND INDEXTERMS(</a:t>
            </a:r>
            <a:r>
              <a:rPr lang="en-US" sz="2800" b="1" i="1"/>
              <a:t>thermodynamic</a:t>
            </a:r>
            <a:r>
              <a:rPr lang="en-US" sz="2800" i="1"/>
              <a:t> </a:t>
            </a:r>
            <a:r>
              <a:rPr lang="en-US" sz="2800" b="1" i="1"/>
              <a:t>stability</a:t>
            </a:r>
            <a:r>
              <a:rPr lang="en-US" sz="2800" i="1"/>
              <a:t>) = 358 doc</a:t>
            </a:r>
          </a:p>
        </p:txBody>
      </p:sp>
      <p:sp>
        <p:nvSpPr>
          <p:cNvPr id="121859" name="Rectangle 3"/>
          <p:cNvSpPr>
            <a:spLocks noGrp="1" noChangeArrowheads="1"/>
          </p:cNvSpPr>
          <p:nvPr>
            <p:ph type="body" idx="1"/>
          </p:nvPr>
        </p:nvSpPr>
        <p:spPr/>
        <p:txBody>
          <a:bodyPr/>
          <a:lstStyle/>
          <a:p>
            <a:pPr>
              <a:lnSpc>
                <a:spcPct val="80000"/>
              </a:lnSpc>
            </a:pPr>
            <a:r>
              <a:rPr lang="en-US" sz="1800"/>
              <a:t>1.</a:t>
            </a:r>
            <a:r>
              <a:rPr lang="en-US" sz="1800" b="1"/>
              <a:t>Molecular ordering of organic molten salts triggered by single-walled carbon nanotubes  </a:t>
            </a:r>
            <a:br>
              <a:rPr lang="en-US" sz="1800" b="1"/>
            </a:br>
            <a:r>
              <a:rPr lang="en-US" sz="1800"/>
              <a:t> </a:t>
            </a:r>
            <a:r>
              <a:rPr lang="en-US" sz="1400" i="1"/>
              <a:t>Fukushima, T., Kosaka, A., Ishimura, Y., Yamamoto, T., Takigawa, T.,Ishii, N., Aida, T.</a:t>
            </a:r>
            <a:br>
              <a:rPr lang="en-US" sz="1400" i="1"/>
            </a:br>
            <a:r>
              <a:rPr lang="en-US" sz="1800"/>
              <a:t>2003</a:t>
            </a:r>
            <a:br>
              <a:rPr lang="en-US" sz="1800"/>
            </a:br>
            <a:r>
              <a:rPr lang="en-US" sz="1800" i="1" u="sng"/>
              <a:t>Science</a:t>
            </a:r>
            <a:r>
              <a:rPr lang="en-US" sz="1800"/>
              <a:t> 300 (5628), pp. 2072-2074				</a:t>
            </a:r>
            <a:r>
              <a:rPr lang="en-US" sz="1800" u="sng">
                <a:solidFill>
                  <a:srgbClr val="FF3300"/>
                </a:solidFill>
              </a:rPr>
              <a:t>282</a:t>
            </a:r>
          </a:p>
          <a:p>
            <a:pPr>
              <a:lnSpc>
                <a:spcPct val="80000"/>
              </a:lnSpc>
            </a:pPr>
            <a:endParaRPr lang="en-US" sz="1800">
              <a:solidFill>
                <a:srgbClr val="FF3300"/>
              </a:solidFill>
            </a:endParaRPr>
          </a:p>
          <a:p>
            <a:pPr>
              <a:lnSpc>
                <a:spcPct val="80000"/>
              </a:lnSpc>
            </a:pPr>
            <a:r>
              <a:rPr lang="en-US" sz="1800"/>
              <a:t>2.</a:t>
            </a:r>
            <a:r>
              <a:rPr lang="en-US" sz="1800" b="1"/>
              <a:t>The biocompatibility of carbon nanotubes  </a:t>
            </a:r>
            <a:r>
              <a:rPr lang="en-US" sz="1800"/>
              <a:t/>
            </a:r>
            <a:br>
              <a:rPr lang="en-US" sz="1800"/>
            </a:br>
            <a:r>
              <a:rPr lang="en-US" sz="1600" i="1" u="sng"/>
              <a:t>Smart, S.K.</a:t>
            </a:r>
            <a:r>
              <a:rPr lang="en-US" sz="1600" i="1"/>
              <a:t>, </a:t>
            </a:r>
            <a:r>
              <a:rPr lang="en-US" sz="1600" i="1" u="sng"/>
              <a:t>Cassady, A.I.</a:t>
            </a:r>
            <a:r>
              <a:rPr lang="en-US" sz="1600" i="1"/>
              <a:t>, </a:t>
            </a:r>
            <a:r>
              <a:rPr lang="en-US" sz="1600" i="1" u="sng"/>
              <a:t>Lu, G.Q.</a:t>
            </a:r>
            <a:r>
              <a:rPr lang="en-US" sz="1600" i="1"/>
              <a:t>,</a:t>
            </a:r>
            <a:r>
              <a:rPr lang="en-US" sz="1600" i="1" u="sng"/>
              <a:t>Martin, D.J.</a:t>
            </a:r>
            <a:br>
              <a:rPr lang="en-US" sz="1600" i="1" u="sng"/>
            </a:br>
            <a:r>
              <a:rPr lang="en-US" sz="1800"/>
              <a:t>2006</a:t>
            </a:r>
            <a:br>
              <a:rPr lang="en-US" sz="1800"/>
            </a:br>
            <a:r>
              <a:rPr lang="en-US" sz="1800" i="1" u="sng"/>
              <a:t>Carbon</a:t>
            </a:r>
            <a:r>
              <a:rPr lang="en-US" sz="1800"/>
              <a:t> 44 (6), pp. 1034-1047					</a:t>
            </a:r>
            <a:r>
              <a:rPr lang="en-US" sz="1800" u="sng">
                <a:solidFill>
                  <a:srgbClr val="FF3300"/>
                </a:solidFill>
              </a:rPr>
              <a:t>174</a:t>
            </a:r>
          </a:p>
          <a:p>
            <a:pPr>
              <a:lnSpc>
                <a:spcPct val="80000"/>
              </a:lnSpc>
            </a:pPr>
            <a:endParaRPr lang="en-US" sz="1800"/>
          </a:p>
          <a:p>
            <a:pPr>
              <a:lnSpc>
                <a:spcPct val="80000"/>
              </a:lnSpc>
            </a:pPr>
            <a:r>
              <a:rPr lang="en-US" sz="1800"/>
              <a:t>3.</a:t>
            </a:r>
            <a:r>
              <a:rPr lang="en-US" sz="1800" b="1"/>
              <a:t>Coagulation method for preparing single-walled carbon nanotube/poly(methyl methacrylate) composites and their modulus, electrical conductivity, and thermal stability  </a:t>
            </a:r>
            <a:r>
              <a:rPr lang="en-US" sz="1800"/>
              <a:t/>
            </a:r>
            <a:br>
              <a:rPr lang="en-US" sz="1800"/>
            </a:br>
            <a:r>
              <a:rPr lang="en-US" sz="1600" i="1" u="sng"/>
              <a:t>Du, F.</a:t>
            </a:r>
            <a:r>
              <a:rPr lang="en-US" sz="1600" i="1"/>
              <a:t>, </a:t>
            </a:r>
            <a:r>
              <a:rPr lang="en-US" sz="1600" i="1" u="sng"/>
              <a:t>Fischer, J.E.</a:t>
            </a:r>
            <a:r>
              <a:rPr lang="en-US" sz="1600" i="1"/>
              <a:t>, </a:t>
            </a:r>
            <a:r>
              <a:rPr lang="en-US" sz="1600" i="1" u="sng"/>
              <a:t>Winey, K.I.</a:t>
            </a:r>
            <a:br>
              <a:rPr lang="en-US" sz="1600" i="1" u="sng"/>
            </a:br>
            <a:r>
              <a:rPr lang="en-US" sz="1800"/>
              <a:t>2003</a:t>
            </a:r>
            <a:br>
              <a:rPr lang="en-US" sz="1800"/>
            </a:br>
            <a:r>
              <a:rPr lang="en-US" sz="1800" i="1" u="sng"/>
              <a:t>Journal of Polymer Science, Part B: Polymer Physics</a:t>
            </a:r>
            <a:r>
              <a:rPr lang="en-US" sz="1800"/>
              <a:t> 41 (24), pp. 3333-3338								</a:t>
            </a:r>
            <a:r>
              <a:rPr lang="en-US" sz="1800" u="sng">
                <a:solidFill>
                  <a:srgbClr val="FF3300"/>
                </a:solidFill>
              </a:rPr>
              <a:t>150</a:t>
            </a:r>
          </a:p>
        </p:txBody>
      </p:sp>
    </p:spTree>
    <p:extLst>
      <p:ext uri="{BB962C8B-B14F-4D97-AF65-F5344CB8AC3E}">
        <p14:creationId xmlns:p14="http://schemas.microsoft.com/office/powerpoint/2010/main" xmlns="" val="22652671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Нижний колонтитул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6867" name="Номер слайда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ABFACE-5487-4F78-830B-C958EA2571EB}" type="slidenum">
              <a:rPr lang="en-US"/>
              <a:pPr eaLnBrk="1" hangingPunct="1"/>
              <a:t>58</a:t>
            </a:fld>
            <a:endParaRPr lang="en-US"/>
          </a:p>
        </p:txBody>
      </p:sp>
      <p:sp>
        <p:nvSpPr>
          <p:cNvPr id="36868" name="Нижний колонтитул 4"/>
          <p:cNvSpPr txBox="1">
            <a:spLocks noGrp="1"/>
          </p:cNvSpPr>
          <p:nvPr/>
        </p:nvSpPr>
        <p:spPr bwMode="auto">
          <a:xfrm>
            <a:off x="5791200" y="6248400"/>
            <a:ext cx="28971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400"/>
              <a:t>© Васильєв О., Чьочь В., 2009</a:t>
            </a:r>
          </a:p>
        </p:txBody>
      </p:sp>
      <p:sp>
        <p:nvSpPr>
          <p:cNvPr id="36869" name="Номер слайда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DB6C0B-657A-4798-9637-DC2A0CADBBD3}" type="slidenum">
              <a:rPr lang="ru-RU" sz="2600" b="1">
                <a:solidFill>
                  <a:schemeClr val="bg1"/>
                </a:solidFill>
              </a:rPr>
              <a:pPr eaLnBrk="1" hangingPunct="1"/>
              <a:t>58</a:t>
            </a:fld>
            <a:endParaRPr lang="ru-RU" sz="2600" b="1">
              <a:solidFill>
                <a:schemeClr val="bg1"/>
              </a:solidFill>
            </a:endParaRPr>
          </a:p>
        </p:txBody>
      </p:sp>
      <p:sp>
        <p:nvSpPr>
          <p:cNvPr id="36870" name="Rectangle 3"/>
          <p:cNvSpPr>
            <a:spLocks noGrp="1" noChangeArrowheads="1"/>
          </p:cNvSpPr>
          <p:nvPr>
            <p:ph type="body" idx="4294967295"/>
          </p:nvPr>
        </p:nvSpPr>
        <p:spPr/>
        <p:txBody>
          <a:bodyPr/>
          <a:lstStyle/>
          <a:p>
            <a:pPr algn="ctr" eaLnBrk="1" hangingPunct="1">
              <a:buFontTx/>
              <a:buNone/>
            </a:pPr>
            <a:endParaRPr lang="ru-RU" sz="8800" smtClean="0">
              <a:solidFill>
                <a:srgbClr val="CC3300"/>
              </a:solidFill>
            </a:endParaRPr>
          </a:p>
          <a:p>
            <a:pPr algn="ctr" eaLnBrk="1" hangingPunct="1">
              <a:buFontTx/>
              <a:buNone/>
            </a:pPr>
            <a:r>
              <a:rPr lang="ru-RU" sz="8800" smtClean="0">
                <a:solidFill>
                  <a:srgbClr val="CC3300"/>
                </a:solidFill>
              </a:rPr>
              <a:t>ЗАПИТАННЯ?</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7891"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CEF017-3AFB-41AF-AE44-3746670C6CF0}" type="slidenum">
              <a:rPr lang="en-US"/>
              <a:pPr eaLnBrk="1" hangingPunct="1"/>
              <a:t>59</a:t>
            </a:fld>
            <a:endParaRPr lang="en-US"/>
          </a:p>
        </p:txBody>
      </p:sp>
      <p:sp>
        <p:nvSpPr>
          <p:cNvPr id="37892" name="Rectangle 2"/>
          <p:cNvSpPr>
            <a:spLocks noGrp="1" noChangeArrowheads="1"/>
          </p:cNvSpPr>
          <p:nvPr>
            <p:ph type="title"/>
          </p:nvPr>
        </p:nvSpPr>
        <p:spPr/>
        <p:txBody>
          <a:bodyPr/>
          <a:lstStyle/>
          <a:p>
            <a:pPr eaLnBrk="1" hangingPunct="1"/>
            <a:endParaRPr lang="ru-RU" sz="4600" b="1" i="1" smtClean="0"/>
          </a:p>
        </p:txBody>
      </p:sp>
      <p:sp>
        <p:nvSpPr>
          <p:cNvPr id="37893" name="Rectangle 3"/>
          <p:cNvSpPr>
            <a:spLocks noGrp="1" noChangeArrowheads="1"/>
          </p:cNvSpPr>
          <p:nvPr>
            <p:ph type="body" idx="1"/>
          </p:nvPr>
        </p:nvSpPr>
        <p:spPr/>
        <p:txBody>
          <a:bodyPr/>
          <a:lstStyle/>
          <a:p>
            <a:pPr algn="ctr" eaLnBrk="1" hangingPunct="1">
              <a:lnSpc>
                <a:spcPct val="80000"/>
              </a:lnSpc>
              <a:buFontTx/>
              <a:buNone/>
            </a:pPr>
            <a:r>
              <a:rPr lang="ru-RU" sz="3600" b="1" dirty="0" err="1" smtClean="0">
                <a:solidFill>
                  <a:schemeClr val="accent1"/>
                </a:solidFill>
              </a:rPr>
              <a:t>Дяку</a:t>
            </a:r>
            <a:r>
              <a:rPr lang="uk-UA" sz="3600" b="1" dirty="0" err="1" smtClean="0">
                <a:solidFill>
                  <a:schemeClr val="accent1"/>
                </a:solidFill>
              </a:rPr>
              <a:t>ємо</a:t>
            </a:r>
            <a:r>
              <a:rPr lang="uk-UA" sz="3600" b="1" dirty="0" smtClean="0">
                <a:solidFill>
                  <a:schemeClr val="accent1"/>
                </a:solidFill>
              </a:rPr>
              <a:t> за Увагу!</a:t>
            </a:r>
            <a:endParaRPr lang="en-US" sz="3600" b="1" dirty="0" smtClean="0">
              <a:solidFill>
                <a:schemeClr val="accent1"/>
              </a:solidFill>
            </a:endParaRPr>
          </a:p>
          <a:p>
            <a:pPr eaLnBrk="1" hangingPunct="1">
              <a:lnSpc>
                <a:spcPct val="80000"/>
              </a:lnSpc>
              <a:buFontTx/>
              <a:buNone/>
            </a:pPr>
            <a:endParaRPr lang="en-US" sz="2400" b="1" dirty="0" smtClean="0"/>
          </a:p>
          <a:p>
            <a:pPr algn="ctr" eaLnBrk="1" hangingPunct="1">
              <a:lnSpc>
                <a:spcPct val="80000"/>
              </a:lnSpc>
              <a:buFontTx/>
              <a:buNone/>
            </a:pPr>
            <a:r>
              <a:rPr lang="uk-UA" sz="2400" b="1" dirty="0" smtClean="0"/>
              <a:t>Асоціація </a:t>
            </a:r>
            <a:r>
              <a:rPr lang="uk-UA" sz="2400" b="1" dirty="0" err="1" smtClean="0"/>
              <a:t>“Інформатіо-</a:t>
            </a:r>
            <a:r>
              <a:rPr lang="uk-UA" sz="2400" b="1" dirty="0" smtClean="0"/>
              <a:t> </a:t>
            </a:r>
            <a:r>
              <a:rPr lang="uk-UA" sz="2400" b="1" dirty="0" err="1" smtClean="0"/>
              <a:t>Консорціум”</a:t>
            </a:r>
            <a:endParaRPr lang="uk-UA" sz="2400" b="1" dirty="0" smtClean="0"/>
          </a:p>
          <a:p>
            <a:pPr algn="ctr" eaLnBrk="1" hangingPunct="1">
              <a:lnSpc>
                <a:spcPct val="80000"/>
              </a:lnSpc>
              <a:buFontTx/>
              <a:buNone/>
            </a:pPr>
            <a:r>
              <a:rPr lang="uk-UA" sz="2400" dirty="0" smtClean="0"/>
              <a:t>    Директор – Васильєв Олексій Всеволодович</a:t>
            </a:r>
            <a:r>
              <a:rPr lang="en-US" sz="2400" dirty="0" smtClean="0"/>
              <a:t/>
            </a:r>
            <a:br>
              <a:rPr lang="en-US" sz="2400" dirty="0" smtClean="0"/>
            </a:br>
            <a:endParaRPr lang="uk-UA" sz="2400" dirty="0" smtClean="0"/>
          </a:p>
          <a:p>
            <a:pPr algn="ctr" eaLnBrk="1" hangingPunct="1">
              <a:lnSpc>
                <a:spcPct val="80000"/>
              </a:lnSpc>
              <a:buFontTx/>
              <a:buNone/>
            </a:pPr>
            <a:r>
              <a:rPr lang="ru-RU" sz="2400" dirty="0" smtClean="0"/>
              <a:t>        </a:t>
            </a:r>
            <a:r>
              <a:rPr lang="en-US" sz="2400" i="1" dirty="0" smtClean="0"/>
              <a:t>informatio.consortium@gmail.com</a:t>
            </a:r>
            <a:endParaRPr lang="uk-UA" sz="2400" i="1" dirty="0" smtClean="0"/>
          </a:p>
          <a:p>
            <a:pPr algn="ctr" eaLnBrk="1" hangingPunct="1">
              <a:lnSpc>
                <a:spcPct val="80000"/>
              </a:lnSpc>
              <a:buFontTx/>
              <a:buNone/>
            </a:pPr>
            <a:r>
              <a:rPr lang="en-US" sz="2400" i="1" dirty="0" smtClean="0"/>
              <a:t>informatio@ukr.net</a:t>
            </a:r>
            <a:endParaRPr lang="uk-UA" sz="2400" i="1" dirty="0" smtClean="0"/>
          </a:p>
          <a:p>
            <a:pPr algn="ctr" eaLnBrk="1" hangingPunct="1">
              <a:lnSpc>
                <a:spcPct val="80000"/>
              </a:lnSpc>
              <a:buFontTx/>
              <a:buNone/>
            </a:pPr>
            <a:endParaRPr lang="uk-UA" sz="2400" i="1" dirty="0" smtClean="0"/>
          </a:p>
          <a:p>
            <a:pPr algn="ctr" eaLnBrk="1" hangingPunct="1">
              <a:lnSpc>
                <a:spcPct val="80000"/>
              </a:lnSpc>
              <a:buFontTx/>
              <a:buNone/>
            </a:pPr>
            <a:r>
              <a:rPr lang="en-US" sz="2400" i="1" dirty="0" smtClean="0"/>
              <a:t>http://www.informatio.org.ua </a:t>
            </a:r>
          </a:p>
          <a:p>
            <a:pPr algn="ctr" eaLnBrk="1" hangingPunct="1">
              <a:lnSpc>
                <a:spcPct val="80000"/>
              </a:lnSpc>
              <a:buFontTx/>
              <a:buNone/>
            </a:pPr>
            <a:endParaRPr lang="en-US" sz="2400" dirty="0" smtClean="0"/>
          </a:p>
          <a:p>
            <a:pPr eaLnBrk="1" hangingPunct="1">
              <a:lnSpc>
                <a:spcPct val="80000"/>
              </a:lnSpc>
              <a:buFontTx/>
              <a:buNone/>
            </a:pPr>
            <a:r>
              <a:rPr lang="ru-RU" sz="2400" dirty="0" smtClean="0"/>
              <a:t>    </a:t>
            </a:r>
          </a:p>
          <a:p>
            <a:pPr algn="ctr" eaLnBrk="1" hangingPunct="1">
              <a:lnSpc>
                <a:spcPct val="80000"/>
              </a:lnSpc>
              <a:buFontTx/>
              <a:buNone/>
            </a:pPr>
            <a:r>
              <a:rPr lang="ru-RU" sz="2400" dirty="0" smtClean="0"/>
              <a:t>         тел./факс: (044) 501-1295, 286-2443</a:t>
            </a:r>
          </a:p>
        </p:txBody>
      </p:sp>
      <p:pic>
        <p:nvPicPr>
          <p:cNvPr id="37894" name="Picture 4" descr="Informatio_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6200" y="5562600"/>
            <a:ext cx="838200" cy="78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ижний колонтитул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7171" name="Номер слайда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44A0C3-09A3-4FC4-AC45-037D904DD5EE}" type="slidenum">
              <a:rPr lang="en-US"/>
              <a:pPr eaLnBrk="1" hangingPunct="1"/>
              <a:t>6</a:t>
            </a:fld>
            <a:endParaRPr lang="en-US"/>
          </a:p>
        </p:txBody>
      </p:sp>
      <p:sp>
        <p:nvSpPr>
          <p:cNvPr id="7172" name="Rectangle 2"/>
          <p:cNvSpPr>
            <a:spLocks noGrp="1" noChangeArrowheads="1"/>
          </p:cNvSpPr>
          <p:nvPr>
            <p:ph type="title"/>
          </p:nvPr>
        </p:nvSpPr>
        <p:spPr/>
        <p:txBody>
          <a:bodyPr/>
          <a:lstStyle/>
          <a:p>
            <a:pPr eaLnBrk="1" hangingPunct="1"/>
            <a:r>
              <a:rPr lang="ru-RU" smtClean="0"/>
              <a:t>Показники</a:t>
            </a:r>
            <a:endParaRPr lang="en-US" smtClean="0"/>
          </a:p>
        </p:txBody>
      </p:sp>
      <p:sp>
        <p:nvSpPr>
          <p:cNvPr id="7173" name="Rectangle 3"/>
          <p:cNvSpPr>
            <a:spLocks noGrp="1" noChangeArrowheads="1"/>
          </p:cNvSpPr>
          <p:nvPr>
            <p:ph type="body" sz="half" idx="2"/>
          </p:nvPr>
        </p:nvSpPr>
        <p:spPr>
          <a:xfrm>
            <a:off x="4652963" y="1600200"/>
            <a:ext cx="4033837" cy="4525963"/>
          </a:xfrm>
        </p:spPr>
        <p:txBody>
          <a:bodyPr/>
          <a:lstStyle/>
          <a:p>
            <a:pPr eaLnBrk="1" hangingPunct="1"/>
            <a:r>
              <a:rPr lang="ru-RU" sz="2800" smtClean="0"/>
              <a:t>Публ</a:t>
            </a:r>
            <a:r>
              <a:rPr lang="uk-UA" sz="2800" smtClean="0"/>
              <a:t>ікації</a:t>
            </a:r>
          </a:p>
          <a:p>
            <a:pPr eaLnBrk="1" hangingPunct="1"/>
            <a:r>
              <a:rPr lang="uk-UA" sz="2800" smtClean="0"/>
              <a:t>Місце публікацій (імпакт-фактор)</a:t>
            </a:r>
          </a:p>
          <a:p>
            <a:pPr eaLnBrk="1" hangingPunct="1"/>
            <a:r>
              <a:rPr lang="uk-UA" sz="2800" smtClean="0"/>
              <a:t>Цитування (-</a:t>
            </a:r>
            <a:r>
              <a:rPr lang="en-US" sz="2800" smtClean="0"/>
              <a:t>ed, -ing)</a:t>
            </a:r>
            <a:r>
              <a:rPr lang="uk-UA" sz="2800" smtClean="0"/>
              <a:t>, індекс цитування, самоцитування</a:t>
            </a:r>
          </a:p>
          <a:p>
            <a:pPr eaLnBrk="1" hangingPunct="1"/>
            <a:r>
              <a:rPr lang="uk-UA" sz="2800" smtClean="0"/>
              <a:t>Асоціативні зв</a:t>
            </a:r>
            <a:r>
              <a:rPr lang="en-US" sz="2800" smtClean="0"/>
              <a:t>’</a:t>
            </a:r>
            <a:r>
              <a:rPr lang="uk-UA" sz="2800" smtClean="0"/>
              <a:t>язки</a:t>
            </a:r>
            <a:endParaRPr lang="en-US" sz="2800" smtClean="0"/>
          </a:p>
          <a:p>
            <a:pPr eaLnBrk="1" hangingPunct="1"/>
            <a:endParaRPr lang="ru-RU" sz="2800" smtClean="0"/>
          </a:p>
          <a:p>
            <a:pPr eaLnBrk="1" hangingPunct="1">
              <a:buFontTx/>
              <a:buNone/>
            </a:pPr>
            <a:endParaRPr lang="en-US" sz="2800" smtClean="0"/>
          </a:p>
        </p:txBody>
      </p:sp>
      <p:pic>
        <p:nvPicPr>
          <p:cNvPr id="7174" name="Picture 4" descr="j025007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50" y="2276475"/>
            <a:ext cx="3303588" cy="331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19459"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88C0D9-5161-4CD9-B7F6-A7AADCF447DD}" type="slidenum">
              <a:rPr lang="en-US"/>
              <a:pPr eaLnBrk="1" hangingPunct="1"/>
              <a:t>60</a:t>
            </a:fld>
            <a:endParaRPr lang="en-US"/>
          </a:p>
        </p:txBody>
      </p:sp>
      <p:sp>
        <p:nvSpPr>
          <p:cNvPr id="19460" name="Rectangle 2"/>
          <p:cNvSpPr>
            <a:spLocks noGrp="1" noChangeArrowheads="1"/>
          </p:cNvSpPr>
          <p:nvPr>
            <p:ph type="title"/>
          </p:nvPr>
        </p:nvSpPr>
        <p:spPr/>
        <p:txBody>
          <a:bodyPr/>
          <a:lstStyle/>
          <a:p>
            <a:pPr eaLnBrk="1" hangingPunct="1"/>
            <a:r>
              <a:rPr lang="uk-UA" sz="4000" smtClean="0"/>
              <a:t>Стратегія розповсюдження наукових журналів</a:t>
            </a:r>
            <a:endParaRPr lang="en-US" sz="4000" smtClean="0"/>
          </a:p>
        </p:txBody>
      </p:sp>
      <p:sp>
        <p:nvSpPr>
          <p:cNvPr id="19461" name="Rectangle 3"/>
          <p:cNvSpPr>
            <a:spLocks noGrp="1" noChangeArrowheads="1"/>
          </p:cNvSpPr>
          <p:nvPr>
            <p:ph type="body" idx="1"/>
          </p:nvPr>
        </p:nvSpPr>
        <p:spPr/>
        <p:txBody>
          <a:bodyPr/>
          <a:lstStyle/>
          <a:p>
            <a:pPr eaLnBrk="1" hangingPunct="1"/>
            <a:r>
              <a:rPr lang="uk-UA" smtClean="0"/>
              <a:t>Як результати діяльності установи</a:t>
            </a:r>
          </a:p>
          <a:p>
            <a:pPr eaLnBrk="1" hangingPunct="1"/>
            <a:r>
              <a:rPr lang="uk-UA" smtClean="0"/>
              <a:t>Як наукове надбання (некомерційне)</a:t>
            </a:r>
          </a:p>
          <a:p>
            <a:pPr eaLnBrk="1" hangingPunct="1"/>
            <a:r>
              <a:rPr lang="uk-UA" smtClean="0"/>
              <a:t>Як видавничий продукт (комерційне)</a:t>
            </a:r>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ижний колонтитул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0483" name="Номер слайда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E9034-F279-4825-B521-7077257C95AE}" type="slidenum">
              <a:rPr lang="en-US"/>
              <a:pPr eaLnBrk="1" hangingPunct="1"/>
              <a:t>61</a:t>
            </a:fld>
            <a:endParaRPr lang="en-US"/>
          </a:p>
        </p:txBody>
      </p:sp>
      <p:sp>
        <p:nvSpPr>
          <p:cNvPr id="20484" name="Rectangle 4"/>
          <p:cNvSpPr>
            <a:spLocks noGrp="1" noChangeArrowheads="1"/>
          </p:cNvSpPr>
          <p:nvPr>
            <p:ph type="title"/>
          </p:nvPr>
        </p:nvSpPr>
        <p:spPr>
          <a:xfrm>
            <a:off x="457200" y="274638"/>
            <a:ext cx="8229600" cy="868362"/>
          </a:xfrm>
        </p:spPr>
        <p:txBody>
          <a:bodyPr/>
          <a:lstStyle/>
          <a:p>
            <a:pPr eaLnBrk="1" hangingPunct="1"/>
            <a:r>
              <a:rPr lang="uk-UA" sz="4000" smtClean="0"/>
              <a:t>Критерії сприяння розповсюдженню</a:t>
            </a:r>
            <a:endParaRPr lang="en-US" sz="4000" smtClean="0"/>
          </a:p>
        </p:txBody>
      </p:sp>
      <p:sp>
        <p:nvSpPr>
          <p:cNvPr id="20485" name="Rectangle 5"/>
          <p:cNvSpPr>
            <a:spLocks noGrp="1" noChangeArrowheads="1"/>
          </p:cNvSpPr>
          <p:nvPr>
            <p:ph type="body" sz="half" idx="1"/>
          </p:nvPr>
        </p:nvSpPr>
        <p:spPr>
          <a:xfrm>
            <a:off x="457200" y="1600200"/>
            <a:ext cx="4038600" cy="4724400"/>
          </a:xfrm>
        </p:spPr>
        <p:txBody>
          <a:bodyPr/>
          <a:lstStyle/>
          <a:p>
            <a:pPr marL="533400" indent="-533400" eaLnBrk="1" hangingPunct="1">
              <a:lnSpc>
                <a:spcPct val="80000"/>
              </a:lnSpc>
            </a:pPr>
            <a:r>
              <a:rPr lang="uk-UA" sz="1400" smtClean="0">
                <a:solidFill>
                  <a:srgbClr val="00CC00"/>
                </a:solidFill>
              </a:rPr>
              <a:t>Відповідність виходу номерів задекларованим термінам.</a:t>
            </a:r>
          </a:p>
          <a:p>
            <a:pPr marL="533400" indent="-533400" eaLnBrk="1" hangingPunct="1">
              <a:lnSpc>
                <a:spcPct val="80000"/>
              </a:lnSpc>
            </a:pPr>
            <a:r>
              <a:rPr lang="uk-UA" sz="1400" smtClean="0">
                <a:solidFill>
                  <a:srgbClr val="FF3300"/>
                </a:solidFill>
              </a:rPr>
              <a:t>Реферування журналу ВІНІТІ – найбільшим інститутом наукової інформації на пострадянському просторі, що значно розширює доступ до статей.</a:t>
            </a:r>
          </a:p>
          <a:p>
            <a:pPr marL="533400" indent="-533400" eaLnBrk="1" hangingPunct="1">
              <a:lnSpc>
                <a:spcPct val="80000"/>
              </a:lnSpc>
            </a:pPr>
            <a:r>
              <a:rPr lang="uk-UA" sz="1400" smtClean="0">
                <a:solidFill>
                  <a:srgbClr val="FF3300"/>
                </a:solidFill>
              </a:rPr>
              <a:t>реферування видання вітчизняним журналом „Джерело”, що сприяє доступу до анотацій статей у вітчизняному інформаційному просторі.</a:t>
            </a:r>
          </a:p>
          <a:p>
            <a:pPr marL="533400" indent="-533400" eaLnBrk="1" hangingPunct="1">
              <a:lnSpc>
                <a:spcPct val="80000"/>
              </a:lnSpc>
            </a:pPr>
            <a:r>
              <a:rPr lang="uk-UA" sz="1400" smtClean="0">
                <a:solidFill>
                  <a:srgbClr val="00CC00"/>
                </a:solidFill>
              </a:rPr>
              <a:t>наявність </a:t>
            </a:r>
            <a:r>
              <a:rPr lang="uk-UA" sz="1400" smtClean="0">
                <a:solidFill>
                  <a:srgbClr val="FF3300"/>
                </a:solidFill>
              </a:rPr>
              <a:t>інтернет-сторінки</a:t>
            </a:r>
            <a:r>
              <a:rPr lang="uk-UA" sz="1400" smtClean="0">
                <a:solidFill>
                  <a:srgbClr val="00CC00"/>
                </a:solidFill>
              </a:rPr>
              <a:t> журналу з архівом англомовних анотацій статей, що дозволяє легко знайти статтю в інтернеті за допомогою пошукових програм</a:t>
            </a:r>
          </a:p>
          <a:p>
            <a:pPr marL="533400" indent="-533400" eaLnBrk="1" hangingPunct="1">
              <a:lnSpc>
                <a:spcPct val="80000"/>
              </a:lnSpc>
            </a:pPr>
            <a:r>
              <a:rPr lang="uk-UA" sz="1400" smtClean="0"/>
              <a:t>наявність інтернет-сторінки журналу з архівом анотацій і статей на українському (російському) мовах. </a:t>
            </a:r>
          </a:p>
          <a:p>
            <a:pPr marL="533400" indent="-533400" eaLnBrk="1" hangingPunct="1">
              <a:lnSpc>
                <a:spcPct val="80000"/>
              </a:lnSpc>
            </a:pPr>
            <a:r>
              <a:rPr lang="uk-UA" sz="1400" smtClean="0">
                <a:solidFill>
                  <a:srgbClr val="FF3300"/>
                </a:solidFill>
              </a:rPr>
              <a:t>можливість підписки журналу через агентство ГП «Преса»</a:t>
            </a:r>
            <a:endParaRPr lang="en-US" sz="1400" smtClean="0">
              <a:solidFill>
                <a:srgbClr val="FF3300"/>
              </a:solidFill>
            </a:endParaRPr>
          </a:p>
          <a:p>
            <a:pPr marL="533400" indent="-533400" eaLnBrk="1" hangingPunct="1">
              <a:lnSpc>
                <a:spcPct val="80000"/>
              </a:lnSpc>
            </a:pPr>
            <a:endParaRPr lang="en-US" sz="1400" smtClean="0">
              <a:solidFill>
                <a:srgbClr val="FF3300"/>
              </a:solidFill>
            </a:endParaRPr>
          </a:p>
          <a:p>
            <a:pPr marL="533400" indent="-533400" eaLnBrk="1" hangingPunct="1">
              <a:lnSpc>
                <a:spcPct val="80000"/>
              </a:lnSpc>
            </a:pPr>
            <a:r>
              <a:rPr lang="en-US" sz="1000" smtClean="0"/>
              <a:t>(</a:t>
            </a:r>
            <a:r>
              <a:rPr lang="uk-UA" sz="1000" smtClean="0">
                <a:hlinkClick r:id="rId2"/>
              </a:rPr>
              <a:t>Влох Р.О. Система оцінки українських фахових видань</a:t>
            </a:r>
            <a:r>
              <a:rPr lang="en-US" sz="1000" smtClean="0"/>
              <a:t> - http://www.publications.nas.gov.ua/periodics/Documents/Article_Vlokh.pdf )</a:t>
            </a:r>
          </a:p>
        </p:txBody>
      </p:sp>
      <p:sp>
        <p:nvSpPr>
          <p:cNvPr id="20486" name="Rectangle 6"/>
          <p:cNvSpPr>
            <a:spLocks noGrp="1" noChangeArrowheads="1"/>
          </p:cNvSpPr>
          <p:nvPr>
            <p:ph type="body" sz="half" idx="2"/>
          </p:nvPr>
        </p:nvSpPr>
        <p:spPr>
          <a:xfrm>
            <a:off x="4648200" y="1600200"/>
            <a:ext cx="4038600" cy="4724400"/>
          </a:xfrm>
        </p:spPr>
        <p:txBody>
          <a:bodyPr/>
          <a:lstStyle/>
          <a:p>
            <a:pPr eaLnBrk="1" hangingPunct="1">
              <a:lnSpc>
                <a:spcPct val="80000"/>
              </a:lnSpc>
            </a:pPr>
            <a:r>
              <a:rPr lang="uk-UA" sz="1600" smtClean="0">
                <a:solidFill>
                  <a:schemeClr val="accent2"/>
                </a:solidFill>
              </a:rPr>
              <a:t>Стала регулярність виходу номерів протягом 1-2 років</a:t>
            </a:r>
          </a:p>
          <a:p>
            <a:pPr eaLnBrk="1" hangingPunct="1">
              <a:lnSpc>
                <a:spcPct val="80000"/>
              </a:lnSpc>
            </a:pPr>
            <a:r>
              <a:rPr lang="uk-UA" sz="1600" smtClean="0"/>
              <a:t>Інтернаціональний (міжнародний, а не регіональний) склад редакційної колегії журналу. Авторитетність членів редакційної колегії</a:t>
            </a:r>
          </a:p>
          <a:p>
            <a:pPr eaLnBrk="1" hangingPunct="1">
              <a:lnSpc>
                <a:spcPct val="80000"/>
              </a:lnSpc>
            </a:pPr>
            <a:r>
              <a:rPr lang="uk-UA" sz="1600" smtClean="0"/>
              <a:t>Забезпечення незалежної експертизи рукописів, що подаються у редакцію</a:t>
            </a:r>
          </a:p>
          <a:p>
            <a:pPr eaLnBrk="1" hangingPunct="1">
              <a:lnSpc>
                <a:spcPct val="80000"/>
              </a:lnSpc>
            </a:pPr>
            <a:r>
              <a:rPr lang="uk-UA" sz="1600" smtClean="0">
                <a:solidFill>
                  <a:schemeClr val="accent2"/>
                </a:solidFill>
              </a:rPr>
              <a:t>Наявність англомовних рефератів статей всіх номерів журналу</a:t>
            </a:r>
          </a:p>
          <a:p>
            <a:pPr eaLnBrk="1" hangingPunct="1">
              <a:lnSpc>
                <a:spcPct val="80000"/>
              </a:lnSpc>
            </a:pPr>
            <a:r>
              <a:rPr lang="uk-UA" sz="1600" smtClean="0">
                <a:solidFill>
                  <a:schemeClr val="accent2"/>
                </a:solidFill>
              </a:rPr>
              <a:t>Можливість доступу до архіву рефератів (повних текстів) статей через портал журналу</a:t>
            </a:r>
          </a:p>
          <a:p>
            <a:pPr eaLnBrk="1" hangingPunct="1">
              <a:lnSpc>
                <a:spcPct val="80000"/>
              </a:lnSpc>
            </a:pPr>
            <a:r>
              <a:rPr lang="uk-UA" sz="1600" smtClean="0"/>
              <a:t>Бажана реєстрація </a:t>
            </a:r>
            <a:r>
              <a:rPr lang="en-US" sz="1600" smtClean="0"/>
              <a:t>ISSN</a:t>
            </a:r>
          </a:p>
          <a:p>
            <a:pPr eaLnBrk="1" hangingPunct="1">
              <a:lnSpc>
                <a:spcPct val="80000"/>
              </a:lnSpc>
            </a:pPr>
            <a:r>
              <a:rPr lang="ru-RU" sz="1600" smtClean="0"/>
              <a:t>Бажана ре</a:t>
            </a:r>
            <a:r>
              <a:rPr lang="uk-UA" sz="1600" smtClean="0"/>
              <a:t>єстрація в журнальному реєстрі </a:t>
            </a:r>
            <a:r>
              <a:rPr lang="en-US" sz="1800" smtClean="0"/>
              <a:t>Ulrich</a:t>
            </a:r>
            <a:r>
              <a:rPr lang="ru-RU" sz="1800" smtClean="0"/>
              <a:t>’</a:t>
            </a:r>
            <a:r>
              <a:rPr lang="en-US" sz="1800" smtClean="0"/>
              <a:t>s</a:t>
            </a:r>
            <a:r>
              <a:rPr lang="ru-RU" sz="1800" smtClean="0"/>
              <a:t> </a:t>
            </a:r>
            <a:r>
              <a:rPr lang="en-US" sz="1800" smtClean="0"/>
              <a:t>Periodicals</a:t>
            </a:r>
            <a:r>
              <a:rPr lang="ru-RU" sz="1800" smtClean="0"/>
              <a:t> </a:t>
            </a:r>
            <a:r>
              <a:rPr lang="en-US" sz="1800" smtClean="0"/>
              <a:t>Directory</a:t>
            </a:r>
            <a:r>
              <a:rPr lang="ru-RU" sz="1800" smtClean="0"/>
              <a:t> (</a:t>
            </a:r>
            <a:r>
              <a:rPr lang="en-US" sz="1800" smtClean="0">
                <a:hlinkClick r:id="rId3"/>
              </a:rPr>
              <a:t>http</a:t>
            </a:r>
            <a:r>
              <a:rPr lang="ru-RU" sz="1800" smtClean="0">
                <a:hlinkClick r:id="rId3"/>
              </a:rPr>
              <a:t>://</a:t>
            </a:r>
            <a:r>
              <a:rPr lang="en-US" sz="1800" smtClean="0">
                <a:hlinkClick r:id="rId3"/>
              </a:rPr>
              <a:t>www</a:t>
            </a:r>
            <a:r>
              <a:rPr lang="ru-RU" sz="1800" smtClean="0">
                <a:hlinkClick r:id="rId3"/>
              </a:rPr>
              <a:t>.</a:t>
            </a:r>
            <a:r>
              <a:rPr lang="en-US" sz="1800" smtClean="0">
                <a:hlinkClick r:id="rId3"/>
              </a:rPr>
              <a:t>ulrichsweb</a:t>
            </a:r>
            <a:r>
              <a:rPr lang="ru-RU" sz="1800" smtClean="0">
                <a:hlinkClick r:id="rId3"/>
              </a:rPr>
              <a:t>.</a:t>
            </a:r>
            <a:r>
              <a:rPr lang="en-US" sz="1800" smtClean="0">
                <a:hlinkClick r:id="rId3"/>
              </a:rPr>
              <a:t>com</a:t>
            </a:r>
            <a:r>
              <a:rPr lang="ru-RU" sz="1800" smtClean="0"/>
              <a:t>)</a:t>
            </a:r>
            <a:r>
              <a:rPr lang="en-US" smtClean="0"/>
              <a:t> </a:t>
            </a:r>
            <a:endParaRPr lang="uk-UA" sz="1400" smtClean="0"/>
          </a:p>
          <a:p>
            <a:pPr eaLnBrk="1" hangingPunct="1">
              <a:lnSpc>
                <a:spcPct val="80000"/>
              </a:lnSpc>
            </a:pPr>
            <a:endParaRPr lang="uk-UA" sz="1400" smtClean="0">
              <a:solidFill>
                <a:schemeClr val="accent2"/>
              </a:solidFill>
            </a:endParaRPr>
          </a:p>
          <a:p>
            <a:pPr eaLnBrk="1" hangingPunct="1">
              <a:lnSpc>
                <a:spcPct val="80000"/>
              </a:lnSpc>
            </a:pPr>
            <a:r>
              <a:rPr lang="uk-UA" sz="1400" smtClean="0"/>
              <a:t> З рекомендацій для журналів-кандидатів на включення до системи </a:t>
            </a:r>
            <a:r>
              <a:rPr lang="en-US" sz="1400" smtClean="0"/>
              <a:t>SCOPUS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1507"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BC3310-4634-4404-B3A7-A1E5FB24CD41}" type="slidenum">
              <a:rPr lang="en-US"/>
              <a:pPr eaLnBrk="1" hangingPunct="1"/>
              <a:t>62</a:t>
            </a:fld>
            <a:endParaRPr lang="en-US"/>
          </a:p>
        </p:txBody>
      </p:sp>
      <p:sp>
        <p:nvSpPr>
          <p:cNvPr id="21508" name="Rectangle 2"/>
          <p:cNvSpPr>
            <a:spLocks noGrp="1" noChangeArrowheads="1"/>
          </p:cNvSpPr>
          <p:nvPr>
            <p:ph type="title"/>
          </p:nvPr>
        </p:nvSpPr>
        <p:spPr/>
        <p:txBody>
          <a:bodyPr/>
          <a:lstStyle/>
          <a:p>
            <a:pPr eaLnBrk="1" hangingPunct="1"/>
            <a:r>
              <a:rPr lang="uk-UA" sz="4000" smtClean="0"/>
              <a:t>Приклад журналу, що прийнятий </a:t>
            </a:r>
            <a:r>
              <a:rPr lang="en-US" sz="4000" smtClean="0"/>
              <a:t>SCOPUS (</a:t>
            </a:r>
            <a:r>
              <a:rPr lang="en-US" sz="4000" smtClean="0">
                <a:hlinkClick r:id="rId2"/>
              </a:rPr>
              <a:t>http://cj.isea.ru/</a:t>
            </a:r>
            <a:r>
              <a:rPr lang="en-US" sz="4000" smtClean="0"/>
              <a:t> )</a:t>
            </a:r>
          </a:p>
        </p:txBody>
      </p:sp>
      <p:pic>
        <p:nvPicPr>
          <p:cNvPr id="21509" name="Picture 3"/>
          <p:cNvPicPr>
            <a:picLocks noGrp="1" noChangeAspect="1" noChangeArrowheads="1"/>
          </p:cNvPicPr>
          <p:nvPr>
            <p:ph type="body" idx="1"/>
          </p:nvPr>
        </p:nvPicPr>
        <p:blipFill>
          <a:blip r:embed="rId3">
            <a:extLst>
              <a:ext uri="{28A0092B-C50C-407E-A947-70E740481C1C}">
                <a14:useLocalDpi xmlns:a14="http://schemas.microsoft.com/office/drawing/2010/main" xmlns="" val="0"/>
              </a:ext>
            </a:extLst>
          </a:blip>
          <a:srcRect/>
          <a:stretch>
            <a:fillRect/>
          </a:stretch>
        </p:blipFill>
        <p:spPr>
          <a:xfrm>
            <a:off x="1447800" y="1524000"/>
            <a:ext cx="6934200" cy="3814763"/>
          </a:xfrm>
        </p:spPr>
      </p:pic>
      <p:sp>
        <p:nvSpPr>
          <p:cNvPr id="21510" name="Text Box 4"/>
          <p:cNvSpPr txBox="1">
            <a:spLocks noChangeArrowheads="1"/>
          </p:cNvSpPr>
          <p:nvPr/>
        </p:nvSpPr>
        <p:spPr bwMode="auto">
          <a:xfrm>
            <a:off x="669925" y="5599113"/>
            <a:ext cx="83788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4"/>
              </a:rPr>
              <a:t>http://www.elsevier.ru/electronic/scopus_ins_journals/</a:t>
            </a:r>
            <a:r>
              <a:rPr lang="en-US"/>
              <a:t>  - </a:t>
            </a:r>
            <a:r>
              <a:rPr lang="ru-RU"/>
              <a:t>рекомендац</a:t>
            </a:r>
            <a:r>
              <a:rPr lang="uk-UA"/>
              <a:t>ії по роботі </a:t>
            </a:r>
          </a:p>
          <a:p>
            <a:pPr eaLnBrk="1" hangingPunct="1"/>
            <a:r>
              <a:rPr lang="uk-UA"/>
              <a:t>з експертним комітетом </a:t>
            </a:r>
            <a:r>
              <a:rPr lang="en-US"/>
              <a:t>SCOPUS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r>
              <a:rPr lang="uk-UA" sz="3200" smtClean="0"/>
              <a:t>Рекомендації щодо аплікації видання до Експертної ради по відбору… (</a:t>
            </a:r>
            <a:r>
              <a:rPr lang="en-US" sz="3200" smtClean="0"/>
              <a:t>SCOPUS)</a:t>
            </a:r>
            <a:endParaRPr lang="ru-RU" sz="3200" smtClean="0"/>
          </a:p>
        </p:txBody>
      </p:sp>
      <p:sp>
        <p:nvSpPr>
          <p:cNvPr id="22531" name="Объект 2"/>
          <p:cNvSpPr>
            <a:spLocks noGrp="1"/>
          </p:cNvSpPr>
          <p:nvPr>
            <p:ph idx="1"/>
          </p:nvPr>
        </p:nvSpPr>
        <p:spPr/>
        <p:txBody>
          <a:bodyPr/>
          <a:lstStyle/>
          <a:p>
            <a:pPr eaLnBrk="1" hangingPunct="1"/>
            <a:r>
              <a:rPr lang="en-US" smtClean="0">
                <a:hlinkClick r:id="rId2"/>
              </a:rPr>
              <a:t>http://www.elsevierscience.ru/info/add-journal-to-scopus/</a:t>
            </a:r>
            <a:endParaRPr lang="en-US" smtClean="0"/>
          </a:p>
          <a:p>
            <a:pPr lvl="1" eaLnBrk="1" hangingPunct="1"/>
            <a:r>
              <a:rPr lang="ru-RU" smtClean="0"/>
              <a:t>О системе включения журналов в БД Scopus</a:t>
            </a:r>
            <a:r>
              <a:rPr lang="en-US" smtClean="0"/>
              <a:t>. </a:t>
            </a:r>
            <a:r>
              <a:rPr lang="ru-RU" smtClean="0"/>
              <a:t>Основные требования и порядок представления</a:t>
            </a:r>
          </a:p>
          <a:p>
            <a:pPr lvl="2" eaLnBrk="1" hangingPunct="1"/>
            <a:r>
              <a:rPr lang="ru-RU" i="1" smtClean="0"/>
              <a:t>Кириллова Ольга Владимировна, член Экспертного совета по отбору изданий в БД SCOPUS (Content Selection andAdvisory Board— CSAB)</a:t>
            </a:r>
          </a:p>
        </p:txBody>
      </p:sp>
      <p:sp>
        <p:nvSpPr>
          <p:cNvPr id="22532" name="Нижний колонтитул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2533"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A446E6-2D55-4319-A454-5382B31EC209}" type="slidenum">
              <a:rPr lang="en-US"/>
              <a:pPr eaLnBrk="1" hangingPunct="1"/>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endParaRPr lang="ru-RU" smtClean="0"/>
          </a:p>
        </p:txBody>
      </p:sp>
      <p:sp>
        <p:nvSpPr>
          <p:cNvPr id="3" name="Объект 2"/>
          <p:cNvSpPr>
            <a:spLocks noGrp="1"/>
          </p:cNvSpPr>
          <p:nvPr>
            <p:ph idx="1"/>
          </p:nvPr>
        </p:nvSpPr>
        <p:spPr/>
        <p:txBody>
          <a:bodyPr/>
          <a:lstStyle/>
          <a:p>
            <a:pPr eaLnBrk="1" hangingPunct="1">
              <a:defRPr/>
            </a:pPr>
            <a:r>
              <a:rPr lang="ru-RU" sz="1800" b="1" dirty="0" smtClean="0"/>
              <a:t>Недостаточно только сделать заявку и заполнить форму предложения журнала </a:t>
            </a:r>
            <a:r>
              <a:rPr lang="ru-RU" sz="1600" dirty="0" err="1" smtClean="0"/>
              <a:t>Title</a:t>
            </a:r>
            <a:r>
              <a:rPr lang="ru-RU" sz="1600" dirty="0" smtClean="0"/>
              <a:t> </a:t>
            </a:r>
            <a:r>
              <a:rPr lang="ru-RU" sz="1600" dirty="0" err="1" smtClean="0"/>
              <a:t>Suggestion</a:t>
            </a:r>
            <a:r>
              <a:rPr lang="ru-RU" sz="1600" dirty="0" smtClean="0"/>
              <a:t> </a:t>
            </a:r>
            <a:r>
              <a:rPr lang="ru-RU" sz="1600" dirty="0" err="1" smtClean="0"/>
              <a:t>Form</a:t>
            </a:r>
            <a:r>
              <a:rPr lang="ru-RU" sz="1600" dirty="0" smtClean="0"/>
              <a:t> (http://suggestor.step.scopus.com/suggestTitle.cfm) . Желательно предварительно оценить свои шансы, определить возможности для своего или своих журналов, проведя их анализ по тем критериям, по которым эксперты оценивают предлагаемые журналы. Чем объективнее будет сделана собственная оценка своим журналам, чем более подготовлен будет журнал с точки зрения предъявляемых требований, тем меньше будет разочарований и больше вероятности включения в список журналов этой БД.</a:t>
            </a:r>
            <a:endParaRPr lang="en-US" sz="1600" dirty="0" smtClean="0"/>
          </a:p>
          <a:p>
            <a:pPr eaLnBrk="1" hangingPunct="1">
              <a:defRPr/>
            </a:pPr>
            <a:r>
              <a:rPr lang="ru-RU" sz="1600" dirty="0" smtClean="0"/>
              <a:t>Подготовку журнала к экспертизе проводят сотрудники SCOPUS (SCOPUS </a:t>
            </a:r>
            <a:r>
              <a:rPr lang="ru-RU" sz="1600" dirty="0" err="1" smtClean="0"/>
              <a:t>team</a:t>
            </a:r>
            <a:r>
              <a:rPr lang="ru-RU" sz="1600" dirty="0" smtClean="0"/>
              <a:t>), используя как </a:t>
            </a:r>
            <a:r>
              <a:rPr lang="ru-RU" sz="1600" b="1" dirty="0" smtClean="0"/>
              <a:t>анкетные данные о журнале</a:t>
            </a:r>
            <a:r>
              <a:rPr lang="ru-RU" sz="1600" dirty="0" smtClean="0"/>
              <a:t>, которые, после предложения журнала и его регистрации в системе, запрашиваются в редакции или у лица, подавшего заявку, так и внешние источники. </a:t>
            </a:r>
            <a:r>
              <a:rPr lang="ru-RU" sz="1600" b="1" dirty="0" smtClean="0"/>
              <a:t>К внешним источникам, прежде всего, относится БД </a:t>
            </a:r>
            <a:r>
              <a:rPr lang="ru-RU" sz="1600" b="1" dirty="0" err="1" smtClean="0"/>
              <a:t>Ulrich’s</a:t>
            </a:r>
            <a:r>
              <a:rPr lang="ru-RU" sz="1600" b="1" dirty="0" smtClean="0"/>
              <a:t> </a:t>
            </a:r>
            <a:r>
              <a:rPr lang="ru-RU" sz="1600" b="1" dirty="0" err="1" smtClean="0"/>
              <a:t>Periodicals</a:t>
            </a:r>
            <a:r>
              <a:rPr lang="ru-RU" sz="1600" b="1" dirty="0" smtClean="0"/>
              <a:t> </a:t>
            </a:r>
            <a:r>
              <a:rPr lang="ru-RU" sz="1600" b="1" dirty="0" err="1" smtClean="0"/>
              <a:t>Directory</a:t>
            </a:r>
            <a:r>
              <a:rPr lang="en-US" sz="1600" b="1" dirty="0" smtClean="0"/>
              <a:t>  </a:t>
            </a:r>
            <a:endParaRPr lang="en-US" sz="1600" dirty="0" smtClean="0"/>
          </a:p>
          <a:p>
            <a:pPr marL="0" indent="0" eaLnBrk="1" hangingPunct="1">
              <a:buFontTx/>
              <a:buNone/>
              <a:defRPr/>
            </a:pPr>
            <a:r>
              <a:rPr lang="en-US" sz="1600" b="1" dirty="0" smtClean="0"/>
              <a:t> </a:t>
            </a:r>
          </a:p>
          <a:p>
            <a:pPr eaLnBrk="1" hangingPunct="1">
              <a:defRPr/>
            </a:pPr>
            <a:endParaRPr lang="en-US" sz="1600" dirty="0" smtClean="0"/>
          </a:p>
          <a:p>
            <a:pPr eaLnBrk="1" hangingPunct="1">
              <a:defRPr/>
            </a:pPr>
            <a:endParaRPr lang="ru-RU" sz="1600" dirty="0" smtClean="0"/>
          </a:p>
        </p:txBody>
      </p:sp>
      <p:sp>
        <p:nvSpPr>
          <p:cNvPr id="23556" name="Нижний колонтитул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3557"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0D0869-87C4-4313-9E95-D90A7885AC5A}" type="slidenum">
              <a:rPr lang="en-US"/>
              <a:pPr eaLnBrk="1" hangingPunct="1"/>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endParaRPr lang="ru-RU" smtClean="0"/>
          </a:p>
        </p:txBody>
      </p:sp>
      <p:sp>
        <p:nvSpPr>
          <p:cNvPr id="24579" name="Объект 2"/>
          <p:cNvSpPr>
            <a:spLocks noGrp="1"/>
          </p:cNvSpPr>
          <p:nvPr>
            <p:ph idx="1"/>
          </p:nvPr>
        </p:nvSpPr>
        <p:spPr/>
        <p:txBody>
          <a:bodyPr/>
          <a:lstStyle/>
          <a:p>
            <a:pPr eaLnBrk="1" hangingPunct="1"/>
            <a:r>
              <a:rPr lang="ru-RU" sz="1800" b="1" smtClean="0"/>
              <a:t>показатели, которые практически автоматически относят журналы к разряду аутсайдеров. </a:t>
            </a:r>
            <a:r>
              <a:rPr lang="en-US" sz="1800" b="1" smtClean="0"/>
              <a:t/>
            </a:r>
            <a:br>
              <a:rPr lang="en-US" sz="1800" b="1" smtClean="0"/>
            </a:br>
            <a:r>
              <a:rPr lang="ru-RU" sz="1400" i="1" smtClean="0"/>
              <a:t>Хотя на экспертизу подаются все заявляемые журналы, однако, как правило, эти журналы получают отрицательную оценку</a:t>
            </a:r>
            <a:r>
              <a:rPr lang="ru-RU" sz="1600" smtClean="0"/>
              <a:t>:</a:t>
            </a:r>
          </a:p>
          <a:p>
            <a:pPr lvl="1" eaLnBrk="1" hangingPunct="1"/>
            <a:r>
              <a:rPr lang="ru-RU" sz="1600" smtClean="0"/>
              <a:t>журналы без ISSN; </a:t>
            </a:r>
          </a:p>
          <a:p>
            <a:pPr lvl="1" eaLnBrk="1" hangingPunct="1"/>
            <a:r>
              <a:rPr lang="ru-RU" sz="1600" smtClean="0"/>
              <a:t>издания, которые выходят нерегулярно; </a:t>
            </a:r>
          </a:p>
          <a:p>
            <a:pPr lvl="1" eaLnBrk="1" hangingPunct="1"/>
            <a:r>
              <a:rPr lang="ru-RU" sz="1600" smtClean="0"/>
              <a:t>журналы без пристатейных списков литературы; </a:t>
            </a:r>
          </a:p>
          <a:p>
            <a:pPr lvl="1" eaLnBrk="1" hangingPunct="1"/>
            <a:r>
              <a:rPr lang="ru-RU" sz="1600" smtClean="0"/>
              <a:t>журналы без резюме на английском языке к каждой статье; </a:t>
            </a:r>
          </a:p>
          <a:p>
            <a:pPr lvl="1" eaLnBrk="1" hangingPunct="1"/>
            <a:r>
              <a:rPr lang="ru-RU" sz="1600" smtClean="0"/>
              <a:t>журналы, не имеющие аппарата рецензирования; </a:t>
            </a:r>
          </a:p>
          <a:p>
            <a:pPr lvl="1" eaLnBrk="1" hangingPunct="1"/>
            <a:r>
              <a:rPr lang="ru-RU" sz="1600" smtClean="0"/>
              <a:t>журналы, не имеющие своих сайтов в Интернет; </a:t>
            </a:r>
          </a:p>
          <a:p>
            <a:pPr lvl="1" eaLnBrk="1" hangingPunct="1"/>
            <a:r>
              <a:rPr lang="ru-RU" sz="1600" smtClean="0"/>
              <a:t>отраслевые издания (профессиональные, производственные), не отвечающие требованиям отбора по типу документов; </a:t>
            </a:r>
          </a:p>
          <a:p>
            <a:pPr lvl="1" eaLnBrk="1" hangingPunct="1"/>
            <a:r>
              <a:rPr lang="ru-RU" sz="1600" smtClean="0"/>
              <a:t>журналы, которые были включены в 2004 г., в момент запуска БД, но которые были исключены из нее в дальнейшем</a:t>
            </a:r>
            <a:endParaRPr lang="ru-RU" sz="1200" smtClean="0"/>
          </a:p>
        </p:txBody>
      </p:sp>
      <p:sp>
        <p:nvSpPr>
          <p:cNvPr id="24580" name="Нижний колонтитул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4581"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6CD091-F762-4E4A-A6E1-F7541480F307}" type="slidenum">
              <a:rPr lang="en-US"/>
              <a:pPr eaLnBrk="1" hangingPunct="1"/>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endParaRPr lang="ru-RU" smtClean="0"/>
          </a:p>
        </p:txBody>
      </p:sp>
      <p:sp>
        <p:nvSpPr>
          <p:cNvPr id="3" name="Объект 2"/>
          <p:cNvSpPr>
            <a:spLocks noGrp="1"/>
          </p:cNvSpPr>
          <p:nvPr>
            <p:ph idx="1"/>
          </p:nvPr>
        </p:nvSpPr>
        <p:spPr/>
        <p:txBody>
          <a:bodyPr/>
          <a:lstStyle/>
          <a:p>
            <a:pPr marL="0" indent="0" algn="ctr" eaLnBrk="1" hangingPunct="1">
              <a:buFontTx/>
              <a:buNone/>
              <a:defRPr/>
            </a:pPr>
            <a:r>
              <a:rPr lang="ru-RU" sz="2000" b="1" dirty="0" smtClean="0"/>
              <a:t>Основные требования, положительно влияющие на отбор журналов в систему</a:t>
            </a:r>
            <a:r>
              <a:rPr lang="ru-RU" sz="2000" dirty="0" smtClean="0"/>
              <a:t>.</a:t>
            </a:r>
          </a:p>
          <a:p>
            <a:pPr eaLnBrk="1" hangingPunct="1">
              <a:defRPr/>
            </a:pPr>
            <a:endParaRPr lang="ru-RU" sz="2000" dirty="0" smtClean="0"/>
          </a:p>
          <a:p>
            <a:pPr eaLnBrk="1" hangingPunct="1">
              <a:defRPr/>
            </a:pPr>
            <a:r>
              <a:rPr lang="ru-RU" sz="2000" dirty="0" smtClean="0"/>
              <a:t> Журнал должен иметь англоязычный вариант названия и публиковать англоязычный вариант аннотаций (названия статей и авторские резюме) ко всем научным статьям. </a:t>
            </a:r>
          </a:p>
          <a:p>
            <a:pPr lvl="1" eaLnBrk="1" hangingPunct="1">
              <a:defRPr/>
            </a:pPr>
            <a:r>
              <a:rPr lang="ru-RU" sz="1600" dirty="0" smtClean="0"/>
              <a:t>Полный текст статьи может быть на любом языке (в нашем случае— на русском). Если журнал имеет только русский вариант названия, то при заполнении заявки обычно название журнала дается в виде транслитерации и перевода названия на английский язык. </a:t>
            </a:r>
          </a:p>
          <a:p>
            <a:pPr lvl="1" eaLnBrk="1" hangingPunct="1">
              <a:defRPr/>
            </a:pPr>
            <a:r>
              <a:rPr lang="ru-RU" sz="1600" dirty="0" smtClean="0"/>
              <a:t>Неправильно подавать название журнала только на английском языке, если у него официально такой вариант не зарегистрирован (пример: </a:t>
            </a:r>
            <a:r>
              <a:rPr lang="ru-RU" sz="1600" dirty="0" err="1" smtClean="0"/>
              <a:t>Eksperimental’naia</a:t>
            </a:r>
            <a:r>
              <a:rPr lang="ru-RU" sz="1600" dirty="0" smtClean="0"/>
              <a:t> i </a:t>
            </a:r>
            <a:r>
              <a:rPr lang="ru-RU" sz="1600" dirty="0" err="1" smtClean="0"/>
              <a:t>klinicheskaia</a:t>
            </a:r>
            <a:r>
              <a:rPr lang="ru-RU" sz="1600" dirty="0" smtClean="0"/>
              <a:t> </a:t>
            </a:r>
            <a:r>
              <a:rPr lang="ru-RU" sz="1600" dirty="0" err="1" smtClean="0"/>
              <a:t>gastroenterologiia</a:t>
            </a:r>
            <a:r>
              <a:rPr lang="ru-RU" sz="1600" dirty="0" smtClean="0"/>
              <a:t> = </a:t>
            </a:r>
            <a:r>
              <a:rPr lang="ru-RU" sz="1600" dirty="0" err="1" smtClean="0"/>
              <a:t>Experimental</a:t>
            </a:r>
            <a:r>
              <a:rPr lang="ru-RU" sz="1600" dirty="0" smtClean="0"/>
              <a:t> &amp; </a:t>
            </a:r>
            <a:r>
              <a:rPr lang="ru-RU" sz="1600" dirty="0" err="1" smtClean="0"/>
              <a:t>clinical</a:t>
            </a:r>
            <a:r>
              <a:rPr lang="ru-RU" sz="1600" dirty="0" smtClean="0"/>
              <a:t> </a:t>
            </a:r>
            <a:r>
              <a:rPr lang="ru-RU" sz="1600" dirty="0" err="1" smtClean="0"/>
              <a:t>gastroenterology</a:t>
            </a:r>
            <a:r>
              <a:rPr lang="ru-RU" sz="1600" dirty="0" smtClean="0"/>
              <a:t>). Если журнал имеет, кроме названия на русском языке, официальное название на английском, и оно есть на обложке журнала, то в систему можно заявлять это название.</a:t>
            </a:r>
          </a:p>
          <a:p>
            <a:pPr eaLnBrk="1" hangingPunct="1">
              <a:defRPr/>
            </a:pPr>
            <a:endParaRPr lang="ru-RU" sz="2000" dirty="0" smtClean="0"/>
          </a:p>
        </p:txBody>
      </p:sp>
      <p:sp>
        <p:nvSpPr>
          <p:cNvPr id="25604" name="Нижний колонтитул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5605"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D12316-A105-4790-99F5-752A87874823}" type="slidenum">
              <a:rPr lang="en-US"/>
              <a:pPr eaLnBrk="1" hangingPunct="1"/>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endParaRPr lang="ru-RU" smtClean="0"/>
          </a:p>
        </p:txBody>
      </p:sp>
      <p:sp>
        <p:nvSpPr>
          <p:cNvPr id="26627" name="Объект 2"/>
          <p:cNvSpPr>
            <a:spLocks noGrp="1"/>
          </p:cNvSpPr>
          <p:nvPr>
            <p:ph idx="1"/>
          </p:nvPr>
        </p:nvSpPr>
        <p:spPr/>
        <p:txBody>
          <a:bodyPr/>
          <a:lstStyle/>
          <a:p>
            <a:pPr eaLnBrk="1" hangingPunct="1"/>
            <a:r>
              <a:rPr lang="ru-RU" sz="1800" smtClean="0"/>
              <a:t>2. Журнал должен выходить регулярно, минимум 1 выпуск в год; нерегулярные издания не рассматриваются;</a:t>
            </a:r>
          </a:p>
          <a:p>
            <a:pPr eaLnBrk="1" hangingPunct="1"/>
            <a:endParaRPr lang="ru-RU" sz="1800" smtClean="0"/>
          </a:p>
          <a:p>
            <a:pPr eaLnBrk="1" hangingPunct="1"/>
            <a:r>
              <a:rPr lang="ru-RU" sz="1800" smtClean="0"/>
              <a:t>3. Журнал должен быть рецензируемым (предусматривает контроль качества статей);</a:t>
            </a:r>
          </a:p>
          <a:p>
            <a:pPr eaLnBrk="1" hangingPunct="1"/>
            <a:endParaRPr lang="ru-RU" sz="1800" smtClean="0"/>
          </a:p>
          <a:p>
            <a:pPr eaLnBrk="1" hangingPunct="1"/>
            <a:r>
              <a:rPr lang="ru-RU" sz="1800" smtClean="0"/>
              <a:t>4. Журнал должен иметь собственный сайт с английским вариантом страниц</a:t>
            </a:r>
            <a:r>
              <a:rPr lang="ru-RU" sz="1400" smtClean="0"/>
              <a:t>. В этом случае размещение журнала на платформе РУНЭБ (elibrary.ru) не спасает, т.е. РУНЭБ не заменяет сайта издания. РУНЭБ в данном случае может рассматриваться как агрегатор и учитываться в числе баз данных и других информационных изданий, которые включают журнал в обработку (раздел— распространенность издания (distribution)). На сайте необязательно должны быть полные тексты, но должна содержаться достаточно полная информация о журнале хотя бы на уровне оглавлений и резюме, сведений о редакционном совете и т.д.; </a:t>
            </a:r>
          </a:p>
          <a:p>
            <a:pPr eaLnBrk="1" hangingPunct="1"/>
            <a:endParaRPr lang="ru-RU" sz="1800" smtClean="0"/>
          </a:p>
        </p:txBody>
      </p:sp>
      <p:sp>
        <p:nvSpPr>
          <p:cNvPr id="26628" name="Нижний колонтитул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6629"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004245-84B3-43AF-A8E4-275AAF120E73}" type="slidenum">
              <a:rPr lang="en-US"/>
              <a:pPr eaLnBrk="1" hangingPunct="1"/>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pPr eaLnBrk="1" hangingPunct="1"/>
            <a:endParaRPr lang="ru-RU" smtClean="0"/>
          </a:p>
        </p:txBody>
      </p:sp>
      <p:sp>
        <p:nvSpPr>
          <p:cNvPr id="27651" name="Объект 2"/>
          <p:cNvSpPr>
            <a:spLocks noGrp="1"/>
          </p:cNvSpPr>
          <p:nvPr>
            <p:ph idx="1"/>
          </p:nvPr>
        </p:nvSpPr>
        <p:spPr/>
        <p:txBody>
          <a:bodyPr/>
          <a:lstStyle/>
          <a:p>
            <a:pPr eaLnBrk="1" hangingPunct="1"/>
            <a:r>
              <a:rPr lang="ru-RU" sz="2800" smtClean="0"/>
              <a:t>5. Оценка качества журнала:</a:t>
            </a:r>
          </a:p>
          <a:p>
            <a:pPr lvl="1" eaLnBrk="1" hangingPunct="1"/>
            <a:r>
              <a:rPr lang="ru-RU" sz="1600" smtClean="0"/>
              <a:t>авторитетность издательства: </a:t>
            </a:r>
            <a:r>
              <a:rPr lang="ru-RU" sz="1100" i="1" smtClean="0"/>
              <a:t>изучается по наличию и составу редакционного совета— желателен международный состав совета (хотя бы 1–2 представителя из других стран) или хотя бы национальный (представители из разных городов); не проходит состав совета из специалистов одной организации (например, одного вуза); то же самое относится и к авторам — желательно иметь среди авторов зарубежных ученых или хотя бы значительное число из других городов (т.е. желательно большее разнообразие мест работы авторов и, если есть редакционный совет,— авторитетность главного редактора и ряда членов редсовета); </a:t>
            </a:r>
          </a:p>
          <a:p>
            <a:pPr lvl="1" eaLnBrk="1" hangingPunct="1"/>
            <a:r>
              <a:rPr lang="ru-RU" sz="1600" smtClean="0"/>
              <a:t>популярность: </a:t>
            </a:r>
            <a:r>
              <a:rPr lang="ru-RU" sz="1100" i="1" smtClean="0"/>
              <a:t>проверяется наличие публикаций в БД SCOPUS и ссылок на публикации главного редактора и еще 2-х членов редакционного совета; определяется h-index (индекс Хирша); </a:t>
            </a:r>
          </a:p>
          <a:p>
            <a:pPr lvl="1" eaLnBrk="1" hangingPunct="1"/>
            <a:r>
              <a:rPr lang="ru-RU" sz="1600" smtClean="0"/>
              <a:t>В систему дополнительно включаются несколько показателей— качественных и количественных индикаторов по цитируемости журнала в БД SCOPUS, </a:t>
            </a:r>
            <a:r>
              <a:rPr lang="ru-RU" sz="1100" i="1" smtClean="0"/>
              <a:t>вычисляемых по определенным формулам сотрудниками SCOPUS. </a:t>
            </a:r>
          </a:p>
          <a:p>
            <a:pPr lvl="1" eaLnBrk="1" hangingPunct="1"/>
            <a:r>
              <a:rPr lang="ru-RU" sz="1600" smtClean="0"/>
              <a:t>доступность: проверяется по обширности подписки через каталог (WorldCat) системы OCLC (Online Computer Library Center), </a:t>
            </a:r>
            <a:r>
              <a:rPr lang="ru-RU" sz="1100" i="1" smtClean="0"/>
              <a:t>включающей данные о фондах более 10 тыс. библиотек). Российские издания в нем встречаются редко, но этот показатель не является определяющим; </a:t>
            </a:r>
          </a:p>
          <a:p>
            <a:pPr lvl="1" eaLnBrk="1" hangingPunct="1"/>
            <a:r>
              <a:rPr lang="ru-RU" sz="1600" smtClean="0"/>
              <a:t>распространенность издания: отражается ли журнал в других базах данных, есть ли журнал в Web of Science и в других базах данных. </a:t>
            </a:r>
            <a:r>
              <a:rPr lang="ru-RU" sz="1100" i="1" smtClean="0"/>
              <a:t>Если журнал реферируется в РЖ ВИНИТИ, то в анкете в этом поле можно указывать «Referativnyi Zhurnal”. </a:t>
            </a:r>
          </a:p>
          <a:p>
            <a:pPr eaLnBrk="1" hangingPunct="1"/>
            <a:endParaRPr lang="ru-RU" sz="1400" smtClean="0"/>
          </a:p>
          <a:p>
            <a:pPr eaLnBrk="1" hangingPunct="1"/>
            <a:endParaRPr lang="ru-RU" sz="1400" smtClean="0"/>
          </a:p>
        </p:txBody>
      </p:sp>
      <p:sp>
        <p:nvSpPr>
          <p:cNvPr id="27652" name="Нижний колонтитул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7653"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E9649E-26FC-48E2-A9E9-0E749CBD3296}" type="slidenum">
              <a:rPr lang="en-US"/>
              <a:pPr eaLnBrk="1" hangingPunct="1"/>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eaLnBrk="1" hangingPunct="1"/>
            <a:r>
              <a:rPr lang="uk-UA" smtClean="0"/>
              <a:t>Зв’язок досліджень, цитування і імпакт-фактора</a:t>
            </a:r>
            <a:endParaRPr lang="ru-RU" smtClean="0"/>
          </a:p>
        </p:txBody>
      </p:sp>
      <p:graphicFrame>
        <p:nvGraphicFramePr>
          <p:cNvPr id="6" name="Объект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Нижний колонтитул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8677"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A84842-31AE-4E3F-84CB-DCDB9C6A2111}" type="slidenum">
              <a:rPr lang="en-US"/>
              <a:pPr eaLnBrk="1" hangingPunct="1"/>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ижний колонтитул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8195" name="Номер слайда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828422-4519-421E-9B42-EDAF8BEFA5DF}" type="slidenum">
              <a:rPr lang="en-US"/>
              <a:pPr eaLnBrk="1" hangingPunct="1"/>
              <a:t>7</a:t>
            </a:fld>
            <a:endParaRPr lang="en-US"/>
          </a:p>
        </p:txBody>
      </p:sp>
      <p:sp>
        <p:nvSpPr>
          <p:cNvPr id="8196" name="Rectangle 2"/>
          <p:cNvSpPr>
            <a:spLocks noGrp="1" noChangeArrowheads="1"/>
          </p:cNvSpPr>
          <p:nvPr>
            <p:ph type="title"/>
          </p:nvPr>
        </p:nvSpPr>
        <p:spPr/>
        <p:txBody>
          <a:bodyPr/>
          <a:lstStyle/>
          <a:p>
            <a:pPr eaLnBrk="1" hangingPunct="1"/>
            <a:r>
              <a:rPr lang="uk-UA" sz="4000" smtClean="0"/>
              <a:t>Системи рейтингу наукових журналів</a:t>
            </a:r>
            <a:endParaRPr lang="en-US" sz="4000" smtClean="0"/>
          </a:p>
        </p:txBody>
      </p:sp>
      <p:sp>
        <p:nvSpPr>
          <p:cNvPr id="8197" name="Rectangle 3"/>
          <p:cNvSpPr>
            <a:spLocks noGrp="1" noChangeArrowheads="1"/>
          </p:cNvSpPr>
          <p:nvPr>
            <p:ph type="body" sz="half" idx="1"/>
          </p:nvPr>
        </p:nvSpPr>
        <p:spPr>
          <a:xfrm>
            <a:off x="457200" y="1600200"/>
            <a:ext cx="4114800" cy="3810000"/>
          </a:xfrm>
        </p:spPr>
        <p:txBody>
          <a:bodyPr/>
          <a:lstStyle/>
          <a:p>
            <a:pPr eaLnBrk="1" hangingPunct="1"/>
            <a:r>
              <a:rPr lang="en-US" b="1" i="1" u="sng" smtClean="0"/>
              <a:t>WEB of Science</a:t>
            </a:r>
            <a:endParaRPr lang="uk-UA" b="1" i="1" u="sng" smtClean="0"/>
          </a:p>
          <a:p>
            <a:pPr eaLnBrk="1" hangingPunct="1"/>
            <a:r>
              <a:rPr lang="uk-UA" smtClean="0"/>
              <a:t>Імпакт-фактор (</a:t>
            </a:r>
            <a:r>
              <a:rPr lang="en-US" smtClean="0"/>
              <a:t>Journal Citation Reports</a:t>
            </a:r>
            <a:r>
              <a:rPr lang="uk-UA" smtClean="0"/>
              <a:t> </a:t>
            </a:r>
            <a:r>
              <a:rPr lang="en-US" smtClean="0"/>
              <a:t>by Thomson Reuters)</a:t>
            </a:r>
          </a:p>
          <a:p>
            <a:pPr eaLnBrk="1" hangingPunct="1"/>
            <a:r>
              <a:rPr lang="ru-RU" smtClean="0"/>
              <a:t>Алгор</a:t>
            </a:r>
            <a:r>
              <a:rPr lang="uk-UA" smtClean="0"/>
              <a:t>итм закритий від незалежної перевірки</a:t>
            </a:r>
            <a:endParaRPr lang="en-US" smtClean="0"/>
          </a:p>
          <a:p>
            <a:pPr eaLnBrk="1" hangingPunct="1"/>
            <a:endParaRPr lang="en-US" smtClean="0"/>
          </a:p>
          <a:p>
            <a:pPr eaLnBrk="1" hangingPunct="1"/>
            <a:endParaRPr lang="en-US" smtClean="0"/>
          </a:p>
          <a:p>
            <a:pPr eaLnBrk="1" hangingPunct="1"/>
            <a:endParaRPr lang="en-US" smtClean="0"/>
          </a:p>
        </p:txBody>
      </p:sp>
      <p:sp>
        <p:nvSpPr>
          <p:cNvPr id="8198" name="Rectangle 4"/>
          <p:cNvSpPr>
            <a:spLocks noGrp="1" noChangeArrowheads="1"/>
          </p:cNvSpPr>
          <p:nvPr>
            <p:ph type="body" sz="half" idx="2"/>
          </p:nvPr>
        </p:nvSpPr>
        <p:spPr>
          <a:xfrm>
            <a:off x="4648200" y="1600200"/>
            <a:ext cx="3962400" cy="3810000"/>
          </a:xfrm>
        </p:spPr>
        <p:txBody>
          <a:bodyPr/>
          <a:lstStyle/>
          <a:p>
            <a:pPr eaLnBrk="1" hangingPunct="1"/>
            <a:r>
              <a:rPr lang="en-US" b="1" i="1" u="sng" smtClean="0"/>
              <a:t>SCOPUS</a:t>
            </a:r>
            <a:endParaRPr lang="uk-UA" b="1" i="1" u="sng" smtClean="0"/>
          </a:p>
          <a:p>
            <a:pPr eaLnBrk="1" hangingPunct="1"/>
            <a:r>
              <a:rPr lang="en-US" smtClean="0"/>
              <a:t>SJR (SCIMAGO- Project)</a:t>
            </a:r>
          </a:p>
          <a:p>
            <a:pPr eaLnBrk="1" hangingPunct="1"/>
            <a:r>
              <a:rPr lang="uk-UA" smtClean="0"/>
              <a:t>Індекс Хірша</a:t>
            </a:r>
          </a:p>
          <a:p>
            <a:pPr eaLnBrk="1" hangingPunct="1"/>
            <a:r>
              <a:rPr lang="uk-UA" smtClean="0"/>
              <a:t>Алгоритм є відкритий, показники вільні до розповсюдження</a:t>
            </a:r>
            <a:endParaRPr lang="en-US" smtClean="0"/>
          </a:p>
        </p:txBody>
      </p:sp>
      <p:sp>
        <p:nvSpPr>
          <p:cNvPr id="8199" name="Text Box 5"/>
          <p:cNvSpPr txBox="1">
            <a:spLocks noChangeArrowheads="1"/>
          </p:cNvSpPr>
          <p:nvPr/>
        </p:nvSpPr>
        <p:spPr bwMode="auto">
          <a:xfrm>
            <a:off x="212725" y="5410200"/>
            <a:ext cx="893127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uk-UA">
                <a:solidFill>
                  <a:srgbClr val="FF3300"/>
                </a:solidFill>
              </a:rPr>
              <a:t>Рейтингові оцінки є адекватиними тільки в рамках одного предметного сектора</a:t>
            </a:r>
          </a:p>
          <a:p>
            <a:pPr eaLnBrk="1" hangingPunct="1">
              <a:buFontTx/>
              <a:buAutoNum type="arabicPeriod"/>
            </a:pPr>
            <a:r>
              <a:rPr lang="uk-UA">
                <a:solidFill>
                  <a:srgbClr val="FF3300"/>
                </a:solidFill>
              </a:rPr>
              <a:t>Рейтингові оцінки журналу не пов</a:t>
            </a:r>
            <a:r>
              <a:rPr lang="en-US">
                <a:solidFill>
                  <a:srgbClr val="FF3300"/>
                </a:solidFill>
              </a:rPr>
              <a:t>’</a:t>
            </a:r>
            <a:r>
              <a:rPr lang="ru-RU">
                <a:solidFill>
                  <a:srgbClr val="FF3300"/>
                </a:solidFill>
              </a:rPr>
              <a:t>язан</a:t>
            </a:r>
            <a:r>
              <a:rPr lang="uk-UA">
                <a:solidFill>
                  <a:srgbClr val="FF3300"/>
                </a:solidFill>
              </a:rPr>
              <a:t>і з показниками цитувань окремих авторів</a:t>
            </a:r>
            <a:endParaRPr lang="en-US">
              <a:solidFill>
                <a:srgbClr val="FF33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29699"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719285-B72D-4697-9E5C-BC0A07C1091B}" type="slidenum">
              <a:rPr lang="en-US"/>
              <a:pPr eaLnBrk="1" hangingPunct="1"/>
              <a:t>70</a:t>
            </a:fld>
            <a:endParaRPr lang="en-US"/>
          </a:p>
        </p:txBody>
      </p:sp>
      <p:sp>
        <p:nvSpPr>
          <p:cNvPr id="29700" name="Rectangle 4"/>
          <p:cNvSpPr>
            <a:spLocks noGrp="1" noChangeArrowheads="1"/>
          </p:cNvSpPr>
          <p:nvPr>
            <p:ph type="title"/>
          </p:nvPr>
        </p:nvSpPr>
        <p:spPr/>
        <p:txBody>
          <a:bodyPr/>
          <a:lstStyle/>
          <a:p>
            <a:pPr eaLnBrk="1" hangingPunct="1"/>
            <a:r>
              <a:rPr lang="ru-RU" sz="3200" smtClean="0"/>
              <a:t>Кореляц</a:t>
            </a:r>
            <a:r>
              <a:rPr lang="uk-UA" sz="3200" smtClean="0"/>
              <a:t>ія між виданням наукових статей і використанням електронних ресурсів</a:t>
            </a:r>
            <a:endParaRPr lang="en-US" sz="3200" smtClean="0"/>
          </a:p>
        </p:txBody>
      </p:sp>
      <p:graphicFrame>
        <p:nvGraphicFramePr>
          <p:cNvPr id="29701" name="Object 5"/>
          <p:cNvGraphicFramePr>
            <a:graphicFrameLocks noGrp="1" noChangeAspect="1"/>
          </p:cNvGraphicFramePr>
          <p:nvPr>
            <p:ph idx="1"/>
          </p:nvPr>
        </p:nvGraphicFramePr>
        <p:xfrm>
          <a:off x="463550" y="1600200"/>
          <a:ext cx="8215313" cy="4525963"/>
        </p:xfrm>
        <a:graphic>
          <a:graphicData uri="http://schemas.openxmlformats.org/presentationml/2006/ole">
            <p:oleObj spid="_x0000_s29721" name="Діаграма" r:id="rId3" imgW="8229600" imgH="4533900" progId="MSGraph.Chart.8">
              <p:embed followColorScheme="full"/>
            </p:oleObj>
          </a:graphicData>
        </a:graphic>
      </p:graphicFrame>
      <p:sp>
        <p:nvSpPr>
          <p:cNvPr id="29702" name="Text Box 6"/>
          <p:cNvSpPr txBox="1">
            <a:spLocks noChangeArrowheads="1"/>
          </p:cNvSpPr>
          <p:nvPr/>
        </p:nvSpPr>
        <p:spPr bwMode="auto">
          <a:xfrm>
            <a:off x="5775325" y="6284913"/>
            <a:ext cx="30019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t>Дані представлені </a:t>
            </a:r>
            <a:r>
              <a:rPr lang="en-US"/>
              <a:t>Elsevier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0723"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0ADCF1-0AEC-46F2-85A5-83387D9F6ED1}" type="slidenum">
              <a:rPr lang="en-US"/>
              <a:pPr eaLnBrk="1" hangingPunct="1"/>
              <a:t>71</a:t>
            </a:fld>
            <a:endParaRPr lang="en-US"/>
          </a:p>
        </p:txBody>
      </p:sp>
      <p:sp>
        <p:nvSpPr>
          <p:cNvPr id="30724" name="Rectangle 2"/>
          <p:cNvSpPr>
            <a:spLocks noGrp="1" noChangeArrowheads="1"/>
          </p:cNvSpPr>
          <p:nvPr>
            <p:ph type="title"/>
          </p:nvPr>
        </p:nvSpPr>
        <p:spPr/>
        <p:txBody>
          <a:bodyPr/>
          <a:lstStyle/>
          <a:p>
            <a:pPr eaLnBrk="1" hangingPunct="1"/>
            <a:r>
              <a:rPr lang="uk-UA" sz="4000" smtClean="0"/>
              <a:t>Ініціатива відкритого доступу до наукової інформації</a:t>
            </a:r>
            <a:endParaRPr lang="en-US" sz="4000" smtClean="0"/>
          </a:p>
        </p:txBody>
      </p:sp>
      <p:sp>
        <p:nvSpPr>
          <p:cNvPr id="30725" name="Rectangle 3"/>
          <p:cNvSpPr>
            <a:spLocks noGrp="1" noChangeArrowheads="1"/>
          </p:cNvSpPr>
          <p:nvPr>
            <p:ph type="body" idx="1"/>
          </p:nvPr>
        </p:nvSpPr>
        <p:spPr/>
        <p:txBody>
          <a:bodyPr/>
          <a:lstStyle/>
          <a:p>
            <a:pPr eaLnBrk="1" hangingPunct="1"/>
            <a:r>
              <a:rPr lang="en-US" sz="2800" smtClean="0"/>
              <a:t>“Free availability on the public Internet, permitting end users to </a:t>
            </a:r>
            <a:r>
              <a:rPr lang="en-US" sz="2800" smtClean="0">
                <a:solidFill>
                  <a:srgbClr val="FF3300"/>
                </a:solidFill>
              </a:rPr>
              <a:t>read, download, copy, distribute, print, search, or link to the full texts of these articles</a:t>
            </a:r>
            <a:r>
              <a:rPr lang="en-US" sz="2800" smtClean="0"/>
              <a:t>, crawl them for indexing, pass them as data to software, or use them for any other lawful purpose, without financial, legal, or technical barriers other than those inseparable from gaining access to the Internet itself.”</a:t>
            </a:r>
          </a:p>
          <a:p>
            <a:pPr eaLnBrk="1" hangingPunct="1"/>
            <a:r>
              <a:rPr lang="en-US" sz="2400" i="1" smtClean="0">
                <a:solidFill>
                  <a:schemeClr val="accent2"/>
                </a:solidFill>
              </a:rPr>
              <a:t>http://www.soros.org/openaccess - </a:t>
            </a:r>
            <a:r>
              <a:rPr lang="uk-UA" sz="2400" i="1" smtClean="0">
                <a:solidFill>
                  <a:schemeClr val="accent2"/>
                </a:solidFill>
              </a:rPr>
              <a:t>Будапештська ініціатива відкритого доступу</a:t>
            </a:r>
            <a:r>
              <a:rPr lang="uk-UA" sz="2800" smtClean="0"/>
              <a:t> </a:t>
            </a:r>
            <a:endParaRPr lang="en-US" sz="28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3795"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D4B878-83F6-43E0-BFF6-9FADA72D50BA}" type="slidenum">
              <a:rPr lang="en-US"/>
              <a:pPr eaLnBrk="1" hangingPunct="1"/>
              <a:t>72</a:t>
            </a:fld>
            <a:endParaRPr lang="en-US"/>
          </a:p>
        </p:txBody>
      </p:sp>
      <p:sp>
        <p:nvSpPr>
          <p:cNvPr id="33796" name="Rectangle 2"/>
          <p:cNvSpPr>
            <a:spLocks noGrp="1" noChangeArrowheads="1"/>
          </p:cNvSpPr>
          <p:nvPr>
            <p:ph type="title"/>
          </p:nvPr>
        </p:nvSpPr>
        <p:spPr/>
        <p:txBody>
          <a:bodyPr/>
          <a:lstStyle/>
          <a:p>
            <a:pPr eaLnBrk="1" hangingPunct="1"/>
            <a:r>
              <a:rPr lang="uk-UA" smtClean="0"/>
              <a:t>Приклади (</a:t>
            </a:r>
            <a:r>
              <a:rPr lang="en-US" smtClean="0"/>
              <a:t>URL)</a:t>
            </a:r>
          </a:p>
        </p:txBody>
      </p:sp>
      <p:sp>
        <p:nvSpPr>
          <p:cNvPr id="33797" name="Rectangle 3"/>
          <p:cNvSpPr>
            <a:spLocks noGrp="1" noChangeArrowheads="1"/>
          </p:cNvSpPr>
          <p:nvPr>
            <p:ph type="body" idx="1"/>
          </p:nvPr>
        </p:nvSpPr>
        <p:spPr/>
        <p:txBody>
          <a:bodyPr/>
          <a:lstStyle/>
          <a:p>
            <a:pPr eaLnBrk="1" hangingPunct="1">
              <a:lnSpc>
                <a:spcPct val="90000"/>
              </a:lnSpc>
            </a:pPr>
            <a:r>
              <a:rPr lang="en-US" smtClean="0">
                <a:hlinkClick r:id="rId2"/>
              </a:rPr>
              <a:t>www.arxiv.org</a:t>
            </a:r>
            <a:r>
              <a:rPr lang="uk-UA" smtClean="0"/>
              <a:t> та інші </a:t>
            </a:r>
          </a:p>
          <a:p>
            <a:pPr eaLnBrk="1" hangingPunct="1">
              <a:lnSpc>
                <a:spcPct val="90000"/>
              </a:lnSpc>
            </a:pPr>
            <a:endParaRPr lang="en-US" smtClean="0"/>
          </a:p>
          <a:p>
            <a:pPr eaLnBrk="1" hangingPunct="1">
              <a:lnSpc>
                <a:spcPct val="90000"/>
              </a:lnSpc>
            </a:pPr>
            <a:r>
              <a:rPr lang="en-US" smtClean="0">
                <a:hlinkClick r:id="rId3"/>
              </a:rPr>
              <a:t>http://roar.eprints.org/</a:t>
            </a:r>
            <a:r>
              <a:rPr lang="en-US" smtClean="0"/>
              <a:t> </a:t>
            </a:r>
            <a:r>
              <a:rPr lang="uk-UA" smtClean="0"/>
              <a:t>Каталог (1717) репозитаріїв відкритого доступу</a:t>
            </a:r>
            <a:br>
              <a:rPr lang="uk-UA" smtClean="0"/>
            </a:br>
            <a:r>
              <a:rPr lang="uk-UA" smtClean="0"/>
              <a:t>(Україна = 10 сайтів)</a:t>
            </a:r>
          </a:p>
          <a:p>
            <a:pPr eaLnBrk="1" hangingPunct="1">
              <a:lnSpc>
                <a:spcPct val="90000"/>
              </a:lnSpc>
            </a:pPr>
            <a:r>
              <a:rPr lang="en-US" smtClean="0">
                <a:hlinkClick r:id="rId4"/>
              </a:rPr>
              <a:t>http://www.dspace.org</a:t>
            </a:r>
            <a:r>
              <a:rPr lang="en-US" smtClean="0"/>
              <a:t> (</a:t>
            </a:r>
            <a:r>
              <a:rPr lang="ru-RU" smtClean="0"/>
              <a:t>Каталог (867)- Укра</a:t>
            </a:r>
            <a:r>
              <a:rPr lang="uk-UA" smtClean="0"/>
              <a:t>їна = 6 сайтів)</a:t>
            </a:r>
          </a:p>
          <a:p>
            <a:pPr eaLnBrk="1" hangingPunct="1">
              <a:lnSpc>
                <a:spcPct val="90000"/>
              </a:lnSpc>
            </a:pPr>
            <a:r>
              <a:rPr lang="en-US" smtClean="0">
                <a:hlinkClick r:id="rId5"/>
              </a:rPr>
              <a:t>http://pkp.sfu.ca</a:t>
            </a:r>
            <a:r>
              <a:rPr lang="en-US" smtClean="0"/>
              <a:t> – Open Journal System (</a:t>
            </a:r>
            <a:r>
              <a:rPr lang="ru-RU" smtClean="0"/>
              <a:t>Каталог – 5000 журнал</a:t>
            </a:r>
            <a:r>
              <a:rPr lang="uk-UA" smtClean="0"/>
              <a:t>ів)</a:t>
            </a:r>
            <a:endParaRPr lang="en-US" smtClean="0"/>
          </a:p>
        </p:txBody>
      </p:sp>
      <p:sp>
        <p:nvSpPr>
          <p:cNvPr id="33798" name="Line 4"/>
          <p:cNvSpPr>
            <a:spLocks noChangeShapeType="1"/>
          </p:cNvSpPr>
          <p:nvPr/>
        </p:nvSpPr>
        <p:spPr bwMode="auto">
          <a:xfrm>
            <a:off x="1752600" y="2438400"/>
            <a:ext cx="5105400" cy="0"/>
          </a:xfrm>
          <a:prstGeom prst="line">
            <a:avLst/>
          </a:prstGeom>
          <a:noFill/>
          <a:ln w="76200" cmpd="tri">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4819"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D02D2B-E5B6-49EE-8F12-1E2F8C26A450}" type="slidenum">
              <a:rPr lang="en-US"/>
              <a:pPr eaLnBrk="1" hangingPunct="1"/>
              <a:t>73</a:t>
            </a:fld>
            <a:endParaRPr lang="en-US"/>
          </a:p>
        </p:txBody>
      </p:sp>
      <p:sp>
        <p:nvSpPr>
          <p:cNvPr id="34820" name="Rectangle 2"/>
          <p:cNvSpPr>
            <a:spLocks noGrp="1" noChangeArrowheads="1"/>
          </p:cNvSpPr>
          <p:nvPr>
            <p:ph type="title"/>
          </p:nvPr>
        </p:nvSpPr>
        <p:spPr/>
        <p:txBody>
          <a:bodyPr/>
          <a:lstStyle/>
          <a:p>
            <a:pPr eaLnBrk="1" hangingPunct="1"/>
            <a:r>
              <a:rPr lang="uk-UA" sz="4000" smtClean="0"/>
              <a:t>Приклад журналу відкритого доступу</a:t>
            </a:r>
            <a:endParaRPr lang="en-US" sz="4000" smtClean="0"/>
          </a:p>
        </p:txBody>
      </p:sp>
      <p:pic>
        <p:nvPicPr>
          <p:cNvPr id="34821" name="Picture 3"/>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5843"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3338E3-5835-499E-8E6D-F30905A5CDFC}" type="slidenum">
              <a:rPr lang="en-US"/>
              <a:pPr eaLnBrk="1" hangingPunct="1"/>
              <a:t>74</a:t>
            </a:fld>
            <a:endParaRPr lang="en-US"/>
          </a:p>
        </p:txBody>
      </p:sp>
      <p:sp>
        <p:nvSpPr>
          <p:cNvPr id="35844" name="Rectangle 2"/>
          <p:cNvSpPr>
            <a:spLocks noGrp="1" noChangeArrowheads="1"/>
          </p:cNvSpPr>
          <p:nvPr>
            <p:ph type="title"/>
          </p:nvPr>
        </p:nvSpPr>
        <p:spPr/>
        <p:txBody>
          <a:bodyPr/>
          <a:lstStyle/>
          <a:p>
            <a:pPr eaLnBrk="1" hangingPunct="1"/>
            <a:r>
              <a:rPr lang="uk-UA" sz="4000" smtClean="0"/>
              <a:t>Що робити для піднесення рейтингу журналу?</a:t>
            </a:r>
            <a:endParaRPr lang="en-US" sz="4000" smtClean="0"/>
          </a:p>
        </p:txBody>
      </p:sp>
      <p:sp>
        <p:nvSpPr>
          <p:cNvPr id="35845" name="Rectangle 3"/>
          <p:cNvSpPr>
            <a:spLocks noGrp="1" noChangeArrowheads="1"/>
          </p:cNvSpPr>
          <p:nvPr>
            <p:ph type="body" idx="1"/>
          </p:nvPr>
        </p:nvSpPr>
        <p:spPr/>
        <p:txBody>
          <a:bodyPr/>
          <a:lstStyle/>
          <a:p>
            <a:pPr eaLnBrk="1" hangingPunct="1">
              <a:lnSpc>
                <a:spcPct val="80000"/>
              </a:lnSpc>
            </a:pPr>
            <a:r>
              <a:rPr lang="ru-RU" sz="2000" smtClean="0"/>
              <a:t>Сприяти </a:t>
            </a:r>
            <a:r>
              <a:rPr lang="uk-UA" sz="2000" smtClean="0"/>
              <a:t>покращенню якості статей (рівень кваліфікації авторів, незалежне рецензування, …)</a:t>
            </a:r>
            <a:endParaRPr lang="en-US" sz="2000" smtClean="0"/>
          </a:p>
          <a:p>
            <a:pPr eaLnBrk="1" hangingPunct="1">
              <a:lnSpc>
                <a:spcPct val="80000"/>
              </a:lnSpc>
            </a:pPr>
            <a:r>
              <a:rPr lang="ru-RU" sz="2000" smtClean="0"/>
              <a:t>Досягнення чіткої індентифікації </a:t>
            </a:r>
          </a:p>
          <a:p>
            <a:pPr lvl="1" eaLnBrk="1" hangingPunct="1">
              <a:lnSpc>
                <a:spcPct val="80000"/>
              </a:lnSpc>
            </a:pPr>
            <a:r>
              <a:rPr lang="uk-UA" sz="1800" smtClean="0"/>
              <a:t>Зареєструвати і правильно використовувати </a:t>
            </a:r>
            <a:r>
              <a:rPr lang="en-US" sz="1800" smtClean="0"/>
              <a:t>ISSN</a:t>
            </a:r>
            <a:endParaRPr lang="uk-UA" sz="1800" smtClean="0"/>
          </a:p>
          <a:p>
            <a:pPr lvl="1" eaLnBrk="1" hangingPunct="1">
              <a:lnSpc>
                <a:spcPct val="80000"/>
              </a:lnSpc>
            </a:pPr>
            <a:r>
              <a:rPr lang="uk-UA" sz="1800" smtClean="0"/>
              <a:t>Навести порядок з назвами видань (особливо англійський аналог назви)</a:t>
            </a:r>
            <a:endParaRPr lang="en-US" sz="1800" smtClean="0"/>
          </a:p>
          <a:p>
            <a:pPr eaLnBrk="1" hangingPunct="1">
              <a:lnSpc>
                <a:spcPct val="80000"/>
              </a:lnSpc>
            </a:pPr>
            <a:r>
              <a:rPr lang="uk-UA" sz="2000" smtClean="0"/>
              <a:t>Увага факторам успішного рейтингу</a:t>
            </a:r>
          </a:p>
          <a:p>
            <a:pPr lvl="1" eaLnBrk="1" hangingPunct="1">
              <a:lnSpc>
                <a:spcPct val="80000"/>
              </a:lnSpc>
            </a:pPr>
            <a:r>
              <a:rPr lang="uk-UA" sz="1600" smtClean="0"/>
              <a:t>Якість статей</a:t>
            </a:r>
          </a:p>
          <a:p>
            <a:pPr lvl="1" eaLnBrk="1" hangingPunct="1">
              <a:lnSpc>
                <a:spcPct val="80000"/>
              </a:lnSpc>
            </a:pPr>
            <a:r>
              <a:rPr lang="uk-UA" sz="1600" smtClean="0"/>
              <a:t>Якість бібліографічного матеріалу</a:t>
            </a:r>
            <a:endParaRPr lang="en-US" sz="1600" smtClean="0"/>
          </a:p>
          <a:p>
            <a:pPr eaLnBrk="1" hangingPunct="1">
              <a:lnSpc>
                <a:spcPct val="80000"/>
              </a:lnSpc>
            </a:pPr>
            <a:r>
              <a:rPr lang="ru-RU" sz="2000" smtClean="0"/>
              <a:t>Просування журналу </a:t>
            </a:r>
          </a:p>
          <a:p>
            <a:pPr lvl="1" eaLnBrk="1" hangingPunct="1">
              <a:lnSpc>
                <a:spcPct val="80000"/>
              </a:lnSpc>
            </a:pPr>
            <a:r>
              <a:rPr lang="uk-UA" sz="1800" smtClean="0"/>
              <a:t>Традиційні (передплата, розсилка, …)</a:t>
            </a:r>
          </a:p>
          <a:p>
            <a:pPr lvl="1" eaLnBrk="1" hangingPunct="1">
              <a:lnSpc>
                <a:spcPct val="80000"/>
              </a:lnSpc>
            </a:pPr>
            <a:r>
              <a:rPr lang="ru-RU" sz="1800" smtClean="0"/>
              <a:t>Через списки журнал</a:t>
            </a:r>
            <a:r>
              <a:rPr lang="uk-UA" sz="1800" smtClean="0"/>
              <a:t>ів відкритого доступу</a:t>
            </a:r>
          </a:p>
          <a:p>
            <a:pPr lvl="1" eaLnBrk="1" hangingPunct="1">
              <a:lnSpc>
                <a:spcPct val="80000"/>
              </a:lnSpc>
            </a:pPr>
            <a:r>
              <a:rPr lang="uk-UA" sz="1800" smtClean="0"/>
              <a:t>Через індексування по системі репозитаріїв</a:t>
            </a:r>
          </a:p>
          <a:p>
            <a:pPr lvl="1" eaLnBrk="1" hangingPunct="1">
              <a:lnSpc>
                <a:spcPct val="80000"/>
              </a:lnSpc>
            </a:pPr>
            <a:r>
              <a:rPr lang="uk-UA" sz="1800" smtClean="0"/>
              <a:t>Через предметно-орієнтовані реферативно-бібліографічні БД (такі як </a:t>
            </a:r>
            <a:r>
              <a:rPr lang="en-US" sz="1800" smtClean="0"/>
              <a:t>INSPEC, CAS, Compendex,…)</a:t>
            </a:r>
            <a:endParaRPr lang="uk-UA" sz="1800" smtClean="0"/>
          </a:p>
          <a:p>
            <a:pPr lvl="1" eaLnBrk="1" hangingPunct="1">
              <a:lnSpc>
                <a:spcPct val="80000"/>
              </a:lnSpc>
            </a:pPr>
            <a:r>
              <a:rPr lang="uk-UA" sz="1800" smtClean="0"/>
              <a:t>Встановлення партнерства із </a:t>
            </a:r>
            <a:r>
              <a:rPr lang="en-US" sz="1800" smtClean="0"/>
              <a:t>SCOPUS</a:t>
            </a:r>
          </a:p>
          <a:p>
            <a:pPr lvl="1" eaLnBrk="1" hangingPunct="1">
              <a:lnSpc>
                <a:spcPct val="80000"/>
              </a:lnSpc>
            </a:pPr>
            <a:r>
              <a:rPr lang="ru-RU" sz="1800" smtClean="0"/>
              <a:t>Перспектива входу у рейтинг</a:t>
            </a:r>
            <a:r>
              <a:rPr lang="uk-UA" sz="1800" smtClean="0"/>
              <a:t>і </a:t>
            </a:r>
            <a:r>
              <a:rPr lang="en-US" sz="1800" smtClean="0"/>
              <a:t>Thomson Scientific – Web of Knowledge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pPr eaLnBrk="1" hangingPunct="1"/>
            <a:endParaRPr lang="ru-RU" smtClean="0"/>
          </a:p>
        </p:txBody>
      </p:sp>
      <p:sp>
        <p:nvSpPr>
          <p:cNvPr id="38915" name="Нижний колонтитул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8916" name="Номер слайда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E06A18-9FAE-4B93-A95C-C48816BF23E0}" type="slidenum">
              <a:rPr lang="en-US"/>
              <a:pPr eaLnBrk="1" hangingPunct="1"/>
              <a:t>75</a:t>
            </a:fld>
            <a:endParaRPr lang="en-US"/>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381000"/>
            <a:ext cx="8412163"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pPr eaLnBrk="1" hangingPunct="1"/>
            <a:r>
              <a:rPr lang="en-US" smtClean="0"/>
              <a:t>www.issn.org</a:t>
            </a:r>
            <a:endParaRPr lang="ru-RU" smtClean="0"/>
          </a:p>
        </p:txBody>
      </p:sp>
      <p:sp>
        <p:nvSpPr>
          <p:cNvPr id="39939" name="Нижний колонтитул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39940" name="Номер слайда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E643D2-766C-4F82-A852-0EA4367FCF7C}" type="slidenum">
              <a:rPr lang="en-US"/>
              <a:pPr eaLnBrk="1" hangingPunct="1"/>
              <a:t>76</a:t>
            </a:fld>
            <a:endParaRPr lang="en-US"/>
          </a:p>
        </p:txBody>
      </p:sp>
      <p:pic>
        <p:nvPicPr>
          <p:cNvPr id="39941"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600200"/>
            <a:ext cx="6761163" cy="458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pPr eaLnBrk="1" hangingPunct="1"/>
            <a:r>
              <a:rPr lang="en-US" smtClean="0"/>
              <a:t>www.issn.org</a:t>
            </a:r>
            <a:endParaRPr lang="ru-RU" smtClean="0"/>
          </a:p>
        </p:txBody>
      </p:sp>
      <p:sp>
        <p:nvSpPr>
          <p:cNvPr id="40963" name="Нижний колонтитул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40964" name="Номер слайда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4E28BF-9447-406E-8ADC-3E1057DFF8B4}" type="slidenum">
              <a:rPr lang="en-US"/>
              <a:pPr eaLnBrk="1" hangingPunct="1"/>
              <a:t>77</a:t>
            </a:fld>
            <a:endParaRPr lang="en-US"/>
          </a:p>
        </p:txBody>
      </p:sp>
      <p:pic>
        <p:nvPicPr>
          <p:cNvPr id="4096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524000"/>
            <a:ext cx="7848600" cy="490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pPr eaLnBrk="1" hangingPunct="1"/>
            <a:r>
              <a:rPr lang="en-US" smtClean="0"/>
              <a:t>http://www.emeraldinsight.com</a:t>
            </a:r>
            <a:endParaRPr lang="ru-RU" smtClean="0"/>
          </a:p>
        </p:txBody>
      </p:sp>
      <p:sp>
        <p:nvSpPr>
          <p:cNvPr id="41987" name="Нижний колонтитул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41988" name="Номер слайда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05E547-0838-41AF-AA52-6CD90312D4CF}" type="slidenum">
              <a:rPr lang="en-US"/>
              <a:pPr eaLnBrk="1" hangingPunct="1"/>
              <a:t>78</a:t>
            </a:fld>
            <a:endParaRPr lang="en-US"/>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295400"/>
            <a:ext cx="7391400" cy="461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hlinkClick r:id="rId2"/>
              </a:rPr>
              <a:t>http://www.youtube.com/watch?v=8gAjmPose1k</a:t>
            </a:r>
            <a:r>
              <a:rPr lang="en-US" dirty="0" smtClean="0"/>
              <a:t>   38</a:t>
            </a:r>
            <a:r>
              <a:rPr lang="ru-RU" dirty="0" err="1" smtClean="0"/>
              <a:t>п</a:t>
            </a:r>
            <a:endParaRPr lang="ru-RU" dirty="0"/>
          </a:p>
        </p:txBody>
      </p:sp>
      <p:sp>
        <p:nvSpPr>
          <p:cNvPr id="4" name="Нижний колонтитул 3"/>
          <p:cNvSpPr>
            <a:spLocks noGrp="1"/>
          </p:cNvSpPr>
          <p:nvPr>
            <p:ph type="ftr" sz="quarter" idx="11"/>
          </p:nvPr>
        </p:nvSpPr>
        <p:spPr/>
        <p:txBody>
          <a:bodyPr/>
          <a:lstStyle/>
          <a:p>
            <a:pPr>
              <a:defRPr/>
            </a:pPr>
            <a:r>
              <a:rPr lang="ru-RU" smtClean="0"/>
              <a:t>(с) Інформатіо, 2011</a:t>
            </a:r>
            <a:endParaRPr lang="en-US"/>
          </a:p>
        </p:txBody>
      </p:sp>
      <p:sp>
        <p:nvSpPr>
          <p:cNvPr id="5" name="Номер слайда 4"/>
          <p:cNvSpPr>
            <a:spLocks noGrp="1"/>
          </p:cNvSpPr>
          <p:nvPr>
            <p:ph type="sldNum" sz="quarter" idx="12"/>
          </p:nvPr>
        </p:nvSpPr>
        <p:spPr/>
        <p:txBody>
          <a:bodyPr/>
          <a:lstStyle/>
          <a:p>
            <a:pPr>
              <a:defRPr/>
            </a:pPr>
            <a:fld id="{23BE8DA9-6651-44EB-BC29-6F9F299FBC4D}" type="slidenum">
              <a:rPr lang="en-US" smtClean="0"/>
              <a:pPr>
                <a:defRPr/>
              </a:pPr>
              <a:t>79</a:t>
            </a:fld>
            <a:endParaRPr lang="en-US"/>
          </a:p>
        </p:txBody>
      </p:sp>
    </p:spTree>
    <p:extLst>
      <p:ext uri="{BB962C8B-B14F-4D97-AF65-F5344CB8AC3E}">
        <p14:creationId xmlns:p14="http://schemas.microsoft.com/office/powerpoint/2010/main" xmlns="" val="2038688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ижний колонтитул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9219" name="Номер слайда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A36A75-69BD-46D0-8987-219E5E76BE53}" type="slidenum">
              <a:rPr lang="en-US"/>
              <a:pPr eaLnBrk="1" hangingPunct="1"/>
              <a:t>8</a:t>
            </a:fld>
            <a:endParaRPr lang="en-US"/>
          </a:p>
        </p:txBody>
      </p:sp>
      <p:sp>
        <p:nvSpPr>
          <p:cNvPr id="9220" name="Text Box 2"/>
          <p:cNvSpPr txBox="1">
            <a:spLocks noChangeArrowheads="1"/>
          </p:cNvSpPr>
          <p:nvPr/>
        </p:nvSpPr>
        <p:spPr bwMode="auto">
          <a:xfrm>
            <a:off x="4800600" y="152400"/>
            <a:ext cx="3505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solidFill>
                  <a:schemeClr val="bg1"/>
                </a:solidFill>
              </a:rPr>
              <a:t>T H O M S O N   S C I E N T I F I C</a:t>
            </a:r>
          </a:p>
        </p:txBody>
      </p:sp>
      <p:grpSp>
        <p:nvGrpSpPr>
          <p:cNvPr id="9221" name="Group 3"/>
          <p:cNvGrpSpPr>
            <a:grpSpLocks/>
          </p:cNvGrpSpPr>
          <p:nvPr/>
        </p:nvGrpSpPr>
        <p:grpSpPr bwMode="auto">
          <a:xfrm>
            <a:off x="685800" y="1143000"/>
            <a:ext cx="7162800" cy="1524000"/>
            <a:chOff x="480" y="1248"/>
            <a:chExt cx="5184" cy="1104"/>
          </a:xfrm>
        </p:grpSpPr>
        <p:sp>
          <p:nvSpPr>
            <p:cNvPr id="9266" name="Rectangle 4"/>
            <p:cNvSpPr>
              <a:spLocks noChangeArrowheads="1"/>
            </p:cNvSpPr>
            <p:nvPr/>
          </p:nvSpPr>
          <p:spPr bwMode="auto">
            <a:xfrm>
              <a:off x="480" y="1248"/>
              <a:ext cx="1728" cy="110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9267" name="Rectangle 5"/>
            <p:cNvSpPr>
              <a:spLocks noChangeArrowheads="1"/>
            </p:cNvSpPr>
            <p:nvPr/>
          </p:nvSpPr>
          <p:spPr bwMode="auto">
            <a:xfrm>
              <a:off x="2208" y="1248"/>
              <a:ext cx="1728" cy="110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9268" name="Rectangle 6"/>
            <p:cNvSpPr>
              <a:spLocks noChangeArrowheads="1"/>
            </p:cNvSpPr>
            <p:nvPr/>
          </p:nvSpPr>
          <p:spPr bwMode="auto">
            <a:xfrm>
              <a:off x="3936" y="1248"/>
              <a:ext cx="1728" cy="110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grpSp>
      <p:graphicFrame>
        <p:nvGraphicFramePr>
          <p:cNvPr id="9222" name="Object 7"/>
          <p:cNvGraphicFramePr>
            <a:graphicFrameLocks noChangeAspect="1"/>
          </p:cNvGraphicFramePr>
          <p:nvPr/>
        </p:nvGraphicFramePr>
        <p:xfrm>
          <a:off x="1981200" y="1524000"/>
          <a:ext cx="712788" cy="838200"/>
        </p:xfrm>
        <a:graphic>
          <a:graphicData uri="http://schemas.openxmlformats.org/presentationml/2006/ole">
            <p:oleObj spid="_x0000_s9305" name="VISIO" r:id="rId4" imgW="2060448" imgH="2424684" progId="">
              <p:embed/>
            </p:oleObj>
          </a:graphicData>
        </a:graphic>
      </p:graphicFrame>
      <p:sp>
        <p:nvSpPr>
          <p:cNvPr id="9223" name="Text Box 8"/>
          <p:cNvSpPr txBox="1">
            <a:spLocks noChangeArrowheads="1"/>
          </p:cNvSpPr>
          <p:nvPr/>
        </p:nvSpPr>
        <p:spPr bwMode="auto">
          <a:xfrm>
            <a:off x="1295400" y="1143000"/>
            <a:ext cx="990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t>2003</a:t>
            </a:r>
          </a:p>
        </p:txBody>
      </p:sp>
      <p:sp>
        <p:nvSpPr>
          <p:cNvPr id="9224" name="Text Box 9"/>
          <p:cNvSpPr txBox="1">
            <a:spLocks noChangeArrowheads="1"/>
          </p:cNvSpPr>
          <p:nvPr/>
        </p:nvSpPr>
        <p:spPr bwMode="auto">
          <a:xfrm>
            <a:off x="3810000" y="1143000"/>
            <a:ext cx="990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t>2002</a:t>
            </a:r>
          </a:p>
        </p:txBody>
      </p:sp>
      <p:sp>
        <p:nvSpPr>
          <p:cNvPr id="9225" name="Text Box 10"/>
          <p:cNvSpPr txBox="1">
            <a:spLocks noChangeArrowheads="1"/>
          </p:cNvSpPr>
          <p:nvPr/>
        </p:nvSpPr>
        <p:spPr bwMode="auto">
          <a:xfrm>
            <a:off x="6172200" y="1143000"/>
            <a:ext cx="990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t>2001</a:t>
            </a:r>
          </a:p>
        </p:txBody>
      </p:sp>
      <p:sp>
        <p:nvSpPr>
          <p:cNvPr id="9226" name="Text Box 11"/>
          <p:cNvSpPr txBox="1">
            <a:spLocks noChangeArrowheads="1"/>
          </p:cNvSpPr>
          <p:nvPr/>
        </p:nvSpPr>
        <p:spPr bwMode="auto">
          <a:xfrm>
            <a:off x="2286000" y="685800"/>
            <a:ext cx="2133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6666FF"/>
                </a:solidFill>
              </a:rPr>
              <a:t>Immediacy Index</a:t>
            </a:r>
          </a:p>
        </p:txBody>
      </p:sp>
      <p:sp>
        <p:nvSpPr>
          <p:cNvPr id="9227" name="Text Box 12"/>
          <p:cNvSpPr txBox="1">
            <a:spLocks noChangeArrowheads="1"/>
          </p:cNvSpPr>
          <p:nvPr/>
        </p:nvSpPr>
        <p:spPr bwMode="auto">
          <a:xfrm>
            <a:off x="2895600" y="3200400"/>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rgbClr val="FF0000"/>
                </a:solidFill>
              </a:rPr>
              <a:t>Impact Factor</a:t>
            </a:r>
            <a:endParaRPr lang="en-US">
              <a:solidFill>
                <a:srgbClr val="FF0000"/>
              </a:solidFill>
            </a:endParaRPr>
          </a:p>
        </p:txBody>
      </p:sp>
      <p:sp>
        <p:nvSpPr>
          <p:cNvPr id="9228" name="Line 13"/>
          <p:cNvSpPr>
            <a:spLocks noChangeShapeType="1"/>
          </p:cNvSpPr>
          <p:nvPr/>
        </p:nvSpPr>
        <p:spPr bwMode="auto">
          <a:xfrm>
            <a:off x="7848600" y="1143000"/>
            <a:ext cx="1143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9229" name="Line 14"/>
          <p:cNvSpPr>
            <a:spLocks noChangeShapeType="1"/>
          </p:cNvSpPr>
          <p:nvPr/>
        </p:nvSpPr>
        <p:spPr bwMode="auto">
          <a:xfrm>
            <a:off x="7848600" y="2667000"/>
            <a:ext cx="1143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nvGrpSpPr>
          <p:cNvPr id="9230" name="Group 15"/>
          <p:cNvGrpSpPr>
            <a:grpSpLocks/>
          </p:cNvGrpSpPr>
          <p:nvPr/>
        </p:nvGrpSpPr>
        <p:grpSpPr bwMode="auto">
          <a:xfrm>
            <a:off x="8839200" y="1143000"/>
            <a:ext cx="152400" cy="1524000"/>
            <a:chOff x="5136" y="624"/>
            <a:chExt cx="96" cy="960"/>
          </a:xfrm>
        </p:grpSpPr>
        <p:sp>
          <p:nvSpPr>
            <p:cNvPr id="9252" name="Line 16"/>
            <p:cNvSpPr>
              <a:spLocks noChangeShapeType="1"/>
            </p:cNvSpPr>
            <p:nvPr/>
          </p:nvSpPr>
          <p:spPr bwMode="auto">
            <a:xfrm flipH="1">
              <a:off x="5136" y="624"/>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nvGrpSpPr>
            <p:cNvPr id="9253" name="Group 17"/>
            <p:cNvGrpSpPr>
              <a:grpSpLocks/>
            </p:cNvGrpSpPr>
            <p:nvPr/>
          </p:nvGrpSpPr>
          <p:grpSpPr bwMode="auto">
            <a:xfrm>
              <a:off x="5136" y="720"/>
              <a:ext cx="96" cy="192"/>
              <a:chOff x="5136" y="720"/>
              <a:chExt cx="96" cy="192"/>
            </a:xfrm>
          </p:grpSpPr>
          <p:sp>
            <p:nvSpPr>
              <p:cNvPr id="9264" name="Line 18"/>
              <p:cNvSpPr>
                <a:spLocks noChangeShapeType="1"/>
              </p:cNvSpPr>
              <p:nvPr/>
            </p:nvSpPr>
            <p:spPr bwMode="auto">
              <a:xfrm>
                <a:off x="5136" y="720"/>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9265" name="Line 19"/>
              <p:cNvSpPr>
                <a:spLocks noChangeShapeType="1"/>
              </p:cNvSpPr>
              <p:nvPr/>
            </p:nvSpPr>
            <p:spPr bwMode="auto">
              <a:xfrm flipH="1">
                <a:off x="5136" y="81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grpSp>
          <p:nvGrpSpPr>
            <p:cNvPr id="9254" name="Group 20"/>
            <p:cNvGrpSpPr>
              <a:grpSpLocks/>
            </p:cNvGrpSpPr>
            <p:nvPr/>
          </p:nvGrpSpPr>
          <p:grpSpPr bwMode="auto">
            <a:xfrm>
              <a:off x="5136" y="1104"/>
              <a:ext cx="96" cy="192"/>
              <a:chOff x="5184" y="1104"/>
              <a:chExt cx="96" cy="192"/>
            </a:xfrm>
          </p:grpSpPr>
          <p:sp>
            <p:nvSpPr>
              <p:cNvPr id="9262" name="Line 21"/>
              <p:cNvSpPr>
                <a:spLocks noChangeShapeType="1"/>
              </p:cNvSpPr>
              <p:nvPr/>
            </p:nvSpPr>
            <p:spPr bwMode="auto">
              <a:xfrm flipH="1" flipV="1">
                <a:off x="5184" y="1104"/>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9263" name="Line 22"/>
              <p:cNvSpPr>
                <a:spLocks noChangeShapeType="1"/>
              </p:cNvSpPr>
              <p:nvPr/>
            </p:nvSpPr>
            <p:spPr bwMode="auto">
              <a:xfrm flipV="1">
                <a:off x="5184" y="1200"/>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grpSp>
          <p:nvGrpSpPr>
            <p:cNvPr id="9255" name="Group 23"/>
            <p:cNvGrpSpPr>
              <a:grpSpLocks/>
            </p:cNvGrpSpPr>
            <p:nvPr/>
          </p:nvGrpSpPr>
          <p:grpSpPr bwMode="auto">
            <a:xfrm>
              <a:off x="5136" y="912"/>
              <a:ext cx="96" cy="192"/>
              <a:chOff x="5184" y="1104"/>
              <a:chExt cx="96" cy="192"/>
            </a:xfrm>
          </p:grpSpPr>
          <p:sp>
            <p:nvSpPr>
              <p:cNvPr id="9260" name="Line 24"/>
              <p:cNvSpPr>
                <a:spLocks noChangeShapeType="1"/>
              </p:cNvSpPr>
              <p:nvPr/>
            </p:nvSpPr>
            <p:spPr bwMode="auto">
              <a:xfrm flipH="1" flipV="1">
                <a:off x="5184" y="1104"/>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9261" name="Line 25"/>
              <p:cNvSpPr>
                <a:spLocks noChangeShapeType="1"/>
              </p:cNvSpPr>
              <p:nvPr/>
            </p:nvSpPr>
            <p:spPr bwMode="auto">
              <a:xfrm flipV="1">
                <a:off x="5184" y="1200"/>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grpSp>
          <p:nvGrpSpPr>
            <p:cNvPr id="9256" name="Group 26"/>
            <p:cNvGrpSpPr>
              <a:grpSpLocks/>
            </p:cNvGrpSpPr>
            <p:nvPr/>
          </p:nvGrpSpPr>
          <p:grpSpPr bwMode="auto">
            <a:xfrm>
              <a:off x="5136" y="1296"/>
              <a:ext cx="96" cy="192"/>
              <a:chOff x="5184" y="1104"/>
              <a:chExt cx="96" cy="192"/>
            </a:xfrm>
          </p:grpSpPr>
          <p:sp>
            <p:nvSpPr>
              <p:cNvPr id="9258" name="Line 27"/>
              <p:cNvSpPr>
                <a:spLocks noChangeShapeType="1"/>
              </p:cNvSpPr>
              <p:nvPr/>
            </p:nvSpPr>
            <p:spPr bwMode="auto">
              <a:xfrm flipH="1" flipV="1">
                <a:off x="5184" y="1104"/>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9259" name="Line 28"/>
              <p:cNvSpPr>
                <a:spLocks noChangeShapeType="1"/>
              </p:cNvSpPr>
              <p:nvPr/>
            </p:nvSpPr>
            <p:spPr bwMode="auto">
              <a:xfrm flipV="1">
                <a:off x="5184" y="1200"/>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9257" name="Line 29"/>
            <p:cNvSpPr>
              <a:spLocks noChangeShapeType="1"/>
            </p:cNvSpPr>
            <p:nvPr/>
          </p:nvSpPr>
          <p:spPr bwMode="auto">
            <a:xfrm>
              <a:off x="5136" y="1488"/>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9231" name="Text Box 30"/>
          <p:cNvSpPr txBox="1">
            <a:spLocks noChangeArrowheads="1"/>
          </p:cNvSpPr>
          <p:nvPr/>
        </p:nvSpPr>
        <p:spPr bwMode="auto">
          <a:xfrm>
            <a:off x="7924800" y="1524000"/>
            <a:ext cx="838200"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All Previous Years</a:t>
            </a:r>
          </a:p>
        </p:txBody>
      </p:sp>
      <p:pic>
        <p:nvPicPr>
          <p:cNvPr id="9232" name="Picture 3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14400" y="1600200"/>
            <a:ext cx="5905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3" name="Picture 3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038600" y="1600200"/>
            <a:ext cx="5905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4" name="Picture 3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43650" y="1600200"/>
            <a:ext cx="5905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235" name="AutoShape 34"/>
          <p:cNvCxnSpPr>
            <a:cxnSpLocks noChangeShapeType="1"/>
          </p:cNvCxnSpPr>
          <p:nvPr/>
        </p:nvCxnSpPr>
        <p:spPr bwMode="auto">
          <a:xfrm rot="5400000" flipV="1">
            <a:off x="1683544" y="983456"/>
            <a:ext cx="152400" cy="1081088"/>
          </a:xfrm>
          <a:prstGeom prst="curvedConnector3">
            <a:avLst>
              <a:gd name="adj1" fmla="val -586463"/>
            </a:avLst>
          </a:prstGeom>
          <a:noFill/>
          <a:ln w="101600">
            <a:solidFill>
              <a:srgbClr val="3366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36" name="AutoShape 35"/>
          <p:cNvCxnSpPr>
            <a:cxnSpLocks noChangeShapeType="1"/>
            <a:stCxn id="9232" idx="2"/>
            <a:endCxn id="9233" idx="2"/>
          </p:cNvCxnSpPr>
          <p:nvPr/>
        </p:nvCxnSpPr>
        <p:spPr bwMode="auto">
          <a:xfrm rot="16200000" flipH="1">
            <a:off x="2770981" y="724694"/>
            <a:ext cx="1588" cy="3124200"/>
          </a:xfrm>
          <a:prstGeom prst="curvedConnector3">
            <a:avLst>
              <a:gd name="adj1" fmla="val 58400000"/>
            </a:avLst>
          </a:prstGeom>
          <a:noFill/>
          <a:ln w="1016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37" name="AutoShape 36"/>
          <p:cNvCxnSpPr>
            <a:cxnSpLocks noChangeShapeType="1"/>
            <a:stCxn id="9232" idx="2"/>
            <a:endCxn id="9234" idx="2"/>
          </p:cNvCxnSpPr>
          <p:nvPr/>
        </p:nvCxnSpPr>
        <p:spPr bwMode="auto">
          <a:xfrm rot="16200000" flipH="1">
            <a:off x="3923506" y="-427831"/>
            <a:ext cx="1588" cy="5429250"/>
          </a:xfrm>
          <a:prstGeom prst="curvedConnector3">
            <a:avLst>
              <a:gd name="adj1" fmla="val 85600000"/>
            </a:avLst>
          </a:prstGeom>
          <a:noFill/>
          <a:ln w="1016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38" name="AutoShape 37"/>
          <p:cNvCxnSpPr>
            <a:cxnSpLocks noChangeShapeType="1"/>
            <a:stCxn id="9232" idx="2"/>
            <a:endCxn id="9231" idx="2"/>
          </p:cNvCxnSpPr>
          <p:nvPr/>
        </p:nvCxnSpPr>
        <p:spPr bwMode="auto">
          <a:xfrm rot="5400000" flipH="1" flipV="1">
            <a:off x="4715669" y="-1342231"/>
            <a:ext cx="122237" cy="7134225"/>
          </a:xfrm>
          <a:prstGeom prst="curvedConnector3">
            <a:avLst>
              <a:gd name="adj1" fmla="val -1580523"/>
            </a:avLst>
          </a:prstGeom>
          <a:noFill/>
          <a:ln w="76200">
            <a:solidFill>
              <a:schemeClr val="tx1"/>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239" name="Text Box 38"/>
          <p:cNvSpPr txBox="1">
            <a:spLocks noChangeArrowheads="1"/>
          </p:cNvSpPr>
          <p:nvPr/>
        </p:nvSpPr>
        <p:spPr bwMode="auto">
          <a:xfrm>
            <a:off x="7086600" y="3733800"/>
            <a:ext cx="1676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Cited ½ LIfe</a:t>
            </a:r>
          </a:p>
        </p:txBody>
      </p:sp>
      <p:grpSp>
        <p:nvGrpSpPr>
          <p:cNvPr id="9240" name="Group 39"/>
          <p:cNvGrpSpPr>
            <a:grpSpLocks/>
          </p:cNvGrpSpPr>
          <p:nvPr/>
        </p:nvGrpSpPr>
        <p:grpSpPr bwMode="auto">
          <a:xfrm>
            <a:off x="609600" y="3900488"/>
            <a:ext cx="5562600" cy="2195512"/>
            <a:chOff x="384" y="2457"/>
            <a:chExt cx="3504" cy="1383"/>
          </a:xfrm>
        </p:grpSpPr>
        <p:graphicFrame>
          <p:nvGraphicFramePr>
            <p:cNvPr id="9241" name="Object 40"/>
            <p:cNvGraphicFramePr>
              <a:graphicFrameLocks noChangeAspect="1"/>
            </p:cNvGraphicFramePr>
            <p:nvPr/>
          </p:nvGraphicFramePr>
          <p:xfrm>
            <a:off x="384" y="3168"/>
            <a:ext cx="286" cy="336"/>
          </p:xfrm>
          <a:graphic>
            <a:graphicData uri="http://schemas.openxmlformats.org/presentationml/2006/ole">
              <p:oleObj spid="_x0000_s9306" name="VISIO" r:id="rId7" imgW="2060448" imgH="2424684" progId="">
                <p:embed/>
              </p:oleObj>
            </a:graphicData>
          </a:graphic>
        </p:graphicFrame>
        <p:sp>
          <p:nvSpPr>
            <p:cNvPr id="9242" name="Text Box 41"/>
            <p:cNvSpPr txBox="1">
              <a:spLocks noChangeArrowheads="1"/>
            </p:cNvSpPr>
            <p:nvPr/>
          </p:nvSpPr>
          <p:spPr bwMode="auto">
            <a:xfrm>
              <a:off x="768" y="2889"/>
              <a:ext cx="31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339933"/>
                  </a:solidFill>
                </a:rPr>
                <a:t>Source paper – published</a:t>
              </a:r>
              <a:r>
                <a:rPr lang="en-US">
                  <a:solidFill>
                    <a:srgbClr val="33CC33"/>
                  </a:solidFill>
                </a:rPr>
                <a:t> </a:t>
              </a:r>
              <a:r>
                <a:rPr lang="en-US">
                  <a:solidFill>
                    <a:srgbClr val="339933"/>
                  </a:solidFill>
                </a:rPr>
                <a:t>in</a:t>
              </a:r>
              <a:r>
                <a:rPr lang="en-US">
                  <a:solidFill>
                    <a:srgbClr val="33CC33"/>
                  </a:solidFill>
                </a:rPr>
                <a:t> </a:t>
              </a:r>
              <a:r>
                <a:rPr lang="en-US">
                  <a:solidFill>
                    <a:srgbClr val="339933"/>
                  </a:solidFill>
                </a:rPr>
                <a:t>2003</a:t>
              </a:r>
            </a:p>
          </p:txBody>
        </p:sp>
        <p:pic>
          <p:nvPicPr>
            <p:cNvPr id="9243" name="Picture 4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4" y="2832"/>
              <a:ext cx="24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44" name="Text Box 43"/>
            <p:cNvSpPr txBox="1">
              <a:spLocks noChangeArrowheads="1"/>
            </p:cNvSpPr>
            <p:nvPr/>
          </p:nvSpPr>
          <p:spPr bwMode="auto">
            <a:xfrm>
              <a:off x="768" y="3216"/>
              <a:ext cx="268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6666FF"/>
                  </a:solidFill>
                </a:rPr>
                <a:t>Cited reference – published in 2003</a:t>
              </a:r>
            </a:p>
          </p:txBody>
        </p:sp>
        <p:grpSp>
          <p:nvGrpSpPr>
            <p:cNvPr id="9245" name="Group 44"/>
            <p:cNvGrpSpPr>
              <a:grpSpLocks/>
            </p:cNvGrpSpPr>
            <p:nvPr/>
          </p:nvGrpSpPr>
          <p:grpSpPr bwMode="auto">
            <a:xfrm>
              <a:off x="384" y="3552"/>
              <a:ext cx="3360" cy="288"/>
              <a:chOff x="432" y="3552"/>
              <a:chExt cx="3360" cy="288"/>
            </a:xfrm>
          </p:grpSpPr>
          <p:pic>
            <p:nvPicPr>
              <p:cNvPr id="9250" name="Picture 4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32" y="3552"/>
                <a:ext cx="24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51" name="Text Box 46"/>
              <p:cNvSpPr txBox="1">
                <a:spLocks noChangeArrowheads="1"/>
              </p:cNvSpPr>
              <p:nvPr/>
            </p:nvSpPr>
            <p:spPr bwMode="auto">
              <a:xfrm>
                <a:off x="816" y="3580"/>
                <a:ext cx="29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CC0000"/>
                    </a:solidFill>
                  </a:rPr>
                  <a:t>Cited reference – published in 2002 or 2001</a:t>
                </a:r>
              </a:p>
            </p:txBody>
          </p:sp>
        </p:grpSp>
        <p:sp>
          <p:nvSpPr>
            <p:cNvPr id="9246" name="Line 47"/>
            <p:cNvSpPr>
              <a:spLocks noChangeShapeType="1"/>
            </p:cNvSpPr>
            <p:nvPr/>
          </p:nvSpPr>
          <p:spPr bwMode="auto">
            <a:xfrm>
              <a:off x="384" y="2496"/>
              <a:ext cx="192" cy="0"/>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9247" name="Line 48"/>
            <p:cNvSpPr>
              <a:spLocks noChangeShapeType="1"/>
            </p:cNvSpPr>
            <p:nvPr/>
          </p:nvSpPr>
          <p:spPr bwMode="auto">
            <a:xfrm>
              <a:off x="480" y="2592"/>
              <a:ext cx="192"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9248" name="Text Box 49"/>
            <p:cNvSpPr txBox="1">
              <a:spLocks noChangeArrowheads="1"/>
            </p:cNvSpPr>
            <p:nvPr/>
          </p:nvSpPr>
          <p:spPr bwMode="auto">
            <a:xfrm>
              <a:off x="816" y="2457"/>
              <a:ext cx="10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tx2"/>
                  </a:solidFill>
                </a:rPr>
                <a:t>Citation</a:t>
              </a:r>
            </a:p>
          </p:txBody>
        </p:sp>
        <p:sp>
          <p:nvSpPr>
            <p:cNvPr id="9249" name="Line 50"/>
            <p:cNvSpPr>
              <a:spLocks noChangeShapeType="1"/>
            </p:cNvSpPr>
            <p:nvPr/>
          </p:nvSpPr>
          <p:spPr bwMode="auto">
            <a:xfrm>
              <a:off x="576" y="2688"/>
              <a:ext cx="192"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ижний колонтитул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(с) Інформатіо, 2011</a:t>
            </a:r>
            <a:endParaRPr lang="en-US"/>
          </a:p>
        </p:txBody>
      </p:sp>
      <p:sp>
        <p:nvSpPr>
          <p:cNvPr id="10243"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7D3AF1-C8F0-4D44-825B-6C6DFD2C61E5}" type="slidenum">
              <a:rPr lang="en-US"/>
              <a:pPr eaLnBrk="1" hangingPunct="1"/>
              <a:t>9</a:t>
            </a:fld>
            <a:endParaRPr lang="en-US"/>
          </a:p>
        </p:txBody>
      </p:sp>
      <p:sp>
        <p:nvSpPr>
          <p:cNvPr id="10244" name="Rectangle 2"/>
          <p:cNvSpPr>
            <a:spLocks noGrp="1" noChangeArrowheads="1"/>
          </p:cNvSpPr>
          <p:nvPr>
            <p:ph type="title"/>
          </p:nvPr>
        </p:nvSpPr>
        <p:spPr/>
        <p:txBody>
          <a:bodyPr/>
          <a:lstStyle/>
          <a:p>
            <a:pPr eaLnBrk="1" hangingPunct="1"/>
            <a:r>
              <a:rPr lang="en-US" sz="4000" dirty="0" smtClean="0"/>
              <a:t>SJR (</a:t>
            </a:r>
            <a:r>
              <a:rPr lang="en-US" sz="4000" dirty="0" err="1" smtClean="0"/>
              <a:t>Scimago</a:t>
            </a:r>
            <a:r>
              <a:rPr lang="en-US" sz="4000" dirty="0" smtClean="0"/>
              <a:t> journal rank)</a:t>
            </a:r>
            <a:br>
              <a:rPr lang="en-US" sz="4000" dirty="0" smtClean="0"/>
            </a:br>
            <a:r>
              <a:rPr lang="en-US" sz="2400" dirty="0" smtClean="0">
                <a:hlinkClick r:id="rId2"/>
              </a:rPr>
              <a:t>http://www.scimagojr.com/SCImagoJournalRank.pdf</a:t>
            </a:r>
            <a:r>
              <a:rPr lang="en-US" sz="4000" dirty="0" smtClean="0"/>
              <a:t> </a:t>
            </a:r>
          </a:p>
        </p:txBody>
      </p:sp>
      <p:pic>
        <p:nvPicPr>
          <p:cNvPr id="10245" name="Picture 3"/>
          <p:cNvPicPr>
            <a:picLocks noGrp="1" noChangeAspect="1" noChangeArrowheads="1"/>
          </p:cNvPicPr>
          <p:nvPr>
            <p:ph type="body" idx="1"/>
          </p:nvPr>
        </p:nvPicPr>
        <p:blipFill>
          <a:blip r:embed="rId3">
            <a:extLst>
              <a:ext uri="{28A0092B-C50C-407E-A947-70E740481C1C}">
                <a14:useLocalDpi xmlns:a14="http://schemas.microsoft.com/office/drawing/2010/main" xmlns="" val="0"/>
              </a:ext>
            </a:extLst>
          </a:blip>
          <a:srcRect/>
          <a:stretch>
            <a:fillRect/>
          </a:stretch>
        </p:blipFill>
        <p:spPr>
          <a:xfrm>
            <a:off x="457200" y="1600200"/>
            <a:ext cx="8077200" cy="444341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ня за замовчуванням">
  <a:themeElements>
    <a:clrScheme name="Оформлення за замовчування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ня за замовчуванням">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ня за замовчування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ня за замовчуванням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ня за замовчуванням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ня за замовчуванням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ня за замовчуванням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ня за замовчуванням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ня за замовчуванням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ня за замовчуванням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ня за замовчуванням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ня за замовчуванням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ня за замовчуванням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ня за замовчуванням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2318</TotalTime>
  <Words>4182</Words>
  <Application>Microsoft Office PowerPoint</Application>
  <PresentationFormat>Экран (4:3)</PresentationFormat>
  <Paragraphs>713</Paragraphs>
  <Slides>79</Slides>
  <Notes>12</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79</vt:i4>
      </vt:variant>
    </vt:vector>
  </HeadingPairs>
  <TitlesOfParts>
    <vt:vector size="83" baseType="lpstr">
      <vt:lpstr>Оформлення за замовчуванням</vt:lpstr>
      <vt:lpstr>Chart</vt:lpstr>
      <vt:lpstr>VISIO</vt:lpstr>
      <vt:lpstr>Діаграма</vt:lpstr>
      <vt:lpstr>Використання  науково-технічних БД  у наукових дослідженнях</vt:lpstr>
      <vt:lpstr>Інформаційні ресурси консорціуму “Інформатіо” (координатор проекту eIFL в Україні)</vt:lpstr>
      <vt:lpstr>Інфраструктура інформаційного ринку</vt:lpstr>
      <vt:lpstr>Статьи опубликованные западными издательствами (по всем рубрикам)</vt:lpstr>
      <vt:lpstr>Число научных публикаций в Китае, России, Польше и Украине </vt:lpstr>
      <vt:lpstr>Показники</vt:lpstr>
      <vt:lpstr>Системи рейтингу наукових журналів</vt:lpstr>
      <vt:lpstr>Слайд 8</vt:lpstr>
      <vt:lpstr>SJR (Scimago journal rank) http://www.scimagojr.com/SCImagoJournalRank.pdf </vt:lpstr>
      <vt:lpstr>SCOPUS – Journal Analyzer Carbon (ISSN 0008-6223) &amp; Journal of Polymer Science (ISSN 0887-6266)</vt:lpstr>
      <vt:lpstr>h- індекс (Індекс Хірша)</vt:lpstr>
      <vt:lpstr>www.scimagojr.com</vt:lpstr>
      <vt:lpstr>Порівняння питомого індексу цитування  (Physics of Metals and Metallography+Ukrainian Mathematical Journal+Chemistry of Heterocyclic Compounds)</vt:lpstr>
      <vt:lpstr>JIF (Thomson ©) або SNIP (Elsevier – SCIMAGO)</vt:lpstr>
      <vt:lpstr>Проект “РОССИЙСКИЙ ИНДЕКС НАУЧНОГО ЦИТИРОВАНИЯ” </vt:lpstr>
      <vt:lpstr>Пошук журналів, які реферуються та індексуються міжнародними БД</vt:lpstr>
      <vt:lpstr>Eigenfactor (for Journals)</vt:lpstr>
      <vt:lpstr>Журнали відкритого доступу з імпакт-фактором</vt:lpstr>
      <vt:lpstr>Слайд 19</vt:lpstr>
      <vt:lpstr>Популярні колекції журналів відкритого доступу</vt:lpstr>
      <vt:lpstr>www.doaj.org</vt:lpstr>
      <vt:lpstr>DOAJ - AIDS Research and Therapy – IF=2.54 </vt:lpstr>
      <vt:lpstr>Публікації у OA журналі</vt:lpstr>
      <vt:lpstr>Публікації у OA журналі</vt:lpstr>
      <vt:lpstr>Російський індекс наукового цитування</vt:lpstr>
      <vt:lpstr>Перспектива створення індекса цитування в Україні</vt:lpstr>
      <vt:lpstr>Практика наукових публікацій у репозитаріях</vt:lpstr>
      <vt:lpstr>Індекс цитування вченого:  Як розраховувати, як підвищувати?</vt:lpstr>
      <vt:lpstr>Індекс цитування вченого:  Як розраховувати, як підвищувати?</vt:lpstr>
      <vt:lpstr>Реферат</vt:lpstr>
      <vt:lpstr>Напрями інформаційного забезпечення</vt:lpstr>
      <vt:lpstr>Шляхи організації роботи</vt:lpstr>
      <vt:lpstr>СИСТЕМИ ПОШУКУ НАУКОВОЇ ІНФОРМАЦІЇ (за принципами організації )</vt:lpstr>
      <vt:lpstr>СИСТЕМИ ПОШУКУ НАУКОВОЇ ІНФОРМАЦІЇ (за принципами організації )</vt:lpstr>
      <vt:lpstr>Використання реферативно-бібліографічних систем</vt:lpstr>
      <vt:lpstr>Compendex (http://www.ei.org)</vt:lpstr>
      <vt:lpstr>INSPEC (http://www.ei.org)</vt:lpstr>
      <vt:lpstr>SCOPUS - 1пошук=результати </vt:lpstr>
      <vt:lpstr>EMBASE.com</vt:lpstr>
      <vt:lpstr>CA –Chemical Abstract http://www.cas.org http://www.stn-international.com</vt:lpstr>
      <vt:lpstr>SCOPUS: ДонНУ</vt:lpstr>
      <vt:lpstr>Рейтинг Авторів (626)</vt:lpstr>
      <vt:lpstr>SCOPUS: ДонНУ (1995-2010)</vt:lpstr>
      <vt:lpstr>SCOPUS: ДонНУ (1995-2010)</vt:lpstr>
      <vt:lpstr>SCOPUS: ДонНУ</vt:lpstr>
      <vt:lpstr>Порівняння інформаційних систем</vt:lpstr>
      <vt:lpstr>Порівняння інформаційних систем</vt:lpstr>
      <vt:lpstr>Порівняння інформаційних систем</vt:lpstr>
      <vt:lpstr>“Інформаційний спектр” потреб організації</vt:lpstr>
      <vt:lpstr>Порівняння інформаційних систем</vt:lpstr>
      <vt:lpstr>Слайд 51</vt:lpstr>
      <vt:lpstr>Переваги використання реферативно-бібліографічних інформаційних систем та баз даних</vt:lpstr>
      <vt:lpstr>SCOPUS: INDEXTERMS(carbon nanotubes) AND INDEXTERMS(thermodynamic stability) </vt:lpstr>
      <vt:lpstr>SCOPUS: INDEXTERMS(carbon nanotubes) AND INDEXTERMS(thermodynamic stability) </vt:lpstr>
      <vt:lpstr>SCOPUS: INDEXTERMS(carbon nanotubes) AND INDEXTERMS(thermodynamic stability)</vt:lpstr>
      <vt:lpstr>SCOPUS: INDEXTERMS(carbon nanotubes) AND INDEXTERMS(thermodynamic stability) = 358 doc</vt:lpstr>
      <vt:lpstr>SCOPUS: INDEXTERMS(carbon nanotubes) AND INDEXTERMS(thermodynamic stability) = 358 doc</vt:lpstr>
      <vt:lpstr>Слайд 58</vt:lpstr>
      <vt:lpstr>Слайд 59</vt:lpstr>
      <vt:lpstr>Стратегія розповсюдження наукових журналів</vt:lpstr>
      <vt:lpstr>Критерії сприяння розповсюдженню</vt:lpstr>
      <vt:lpstr>Приклад журналу, що прийнятий SCOPUS (http://cj.isea.ru/ )</vt:lpstr>
      <vt:lpstr>Рекомендації щодо аплікації видання до Експертної ради по відбору… (SCOPUS)</vt:lpstr>
      <vt:lpstr>Слайд 64</vt:lpstr>
      <vt:lpstr>Слайд 65</vt:lpstr>
      <vt:lpstr>Слайд 66</vt:lpstr>
      <vt:lpstr>Слайд 67</vt:lpstr>
      <vt:lpstr>Слайд 68</vt:lpstr>
      <vt:lpstr>Зв’язок досліджень, цитування і імпакт-фактора</vt:lpstr>
      <vt:lpstr>Кореляція між виданням наукових статей і використанням електронних ресурсів</vt:lpstr>
      <vt:lpstr>Ініціатива відкритого доступу до наукової інформації</vt:lpstr>
      <vt:lpstr>Приклади (URL)</vt:lpstr>
      <vt:lpstr>Приклад журналу відкритого доступу</vt:lpstr>
      <vt:lpstr>Що робити для піднесення рейтингу журналу?</vt:lpstr>
      <vt:lpstr>Слайд 75</vt:lpstr>
      <vt:lpstr>www.issn.org</vt:lpstr>
      <vt:lpstr>www.issn.org</vt:lpstr>
      <vt:lpstr>http://www.emeraldinsight.com</vt:lpstr>
      <vt:lpstr>Слайд 79</vt:lpstr>
    </vt:vector>
  </TitlesOfParts>
  <Company>Informatio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Питання менеджементу наукових журналів</dc:title>
  <dc:creator>OVasyliev</dc:creator>
  <cp:lastModifiedBy>SamLab.ws</cp:lastModifiedBy>
  <cp:revision>84</cp:revision>
  <dcterms:created xsi:type="dcterms:W3CDTF">2010-05-08T20:09:48Z</dcterms:created>
  <dcterms:modified xsi:type="dcterms:W3CDTF">2011-04-27T12:24:15Z</dcterms:modified>
</cp:coreProperties>
</file>