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6C536-C5EF-4411-AB06-9D74B2EC000B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8BE6B-CFB2-44F8-AB58-17E7513E1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BE6B-CFB2-44F8-AB58-17E7513E1B4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68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1196752"/>
            <a:ext cx="6912768" cy="34563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Эффективность рекламных и </a:t>
            </a:r>
            <a:r>
              <a:rPr lang="en-US" sz="4000" dirty="0" smtClean="0"/>
              <a:t>PR-</a:t>
            </a:r>
            <a:r>
              <a:rPr lang="uk-UA" sz="4000" dirty="0" err="1" smtClean="0"/>
              <a:t>акций</a:t>
            </a:r>
            <a:r>
              <a:rPr lang="uk-UA" sz="4000" dirty="0" smtClean="0"/>
              <a:t> в </a:t>
            </a:r>
            <a:r>
              <a:rPr lang="ru-RU" sz="4000" dirty="0" smtClean="0"/>
              <a:t>библиотеке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37627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260648"/>
            <a:ext cx="5976664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ВЫСТАВКИ ЛИТЕРАТУРЫ</a:t>
            </a:r>
            <a:endParaRPr lang="ru-RU" sz="3200" dirty="0"/>
          </a:p>
        </p:txBody>
      </p:sp>
      <p:pic>
        <p:nvPicPr>
          <p:cNvPr id="1026" name="Picture 2" descr="C:\Documents and Settings\h.volkova.DONRU\Рабочий стол\Доклад\DSC027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1" r="21365"/>
          <a:stretch/>
        </p:blipFill>
        <p:spPr bwMode="auto">
          <a:xfrm>
            <a:off x="971600" y="2276872"/>
            <a:ext cx="2975428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1484784"/>
            <a:ext cx="30849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 ДНЮ СЛАВЯНСКОЙ ПИСЬМЕННОСТИ</a:t>
            </a:r>
            <a:endParaRPr lang="ru-RU" sz="1200" dirty="0"/>
          </a:p>
        </p:txBody>
      </p:sp>
      <p:pic>
        <p:nvPicPr>
          <p:cNvPr id="1027" name="Picture 3" descr="C:\Documents and Settings\h.volkova.DONRU\Рабочий стол\Доклад\DSC027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3900" r="20738"/>
          <a:stretch/>
        </p:blipFill>
        <p:spPr bwMode="auto">
          <a:xfrm>
            <a:off x="5004048" y="2276871"/>
            <a:ext cx="2866853" cy="3446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895016" y="1485730"/>
            <a:ext cx="30849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НАРОДНАЯ ИГРУШКА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67874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.slidesharecdn.com/pr-130318051348-phpapp02/95/pr-7-638.jpg?cb=13635837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5296272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79712" y="260648"/>
            <a:ext cx="540060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ПЕЧАТНАЯ РЕКЛАМА</a:t>
            </a:r>
            <a:endParaRPr lang="ru-RU" sz="2400" dirty="0"/>
          </a:p>
        </p:txBody>
      </p:sp>
      <p:pic>
        <p:nvPicPr>
          <p:cNvPr id="2050" name="Picture 2" descr="C:\Documents and Settings\h.volkova.DONRU\Рабочий стол\Доклад\DSC027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15665" r="24310" b="7718"/>
          <a:stretch/>
        </p:blipFill>
        <p:spPr bwMode="auto">
          <a:xfrm>
            <a:off x="5994096" y="2060848"/>
            <a:ext cx="2772431" cy="3263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381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5736" y="188640"/>
            <a:ext cx="511256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МАССОВЫЕ МЕРОПРИЯТИЯ</a:t>
            </a:r>
            <a:endParaRPr lang="ru-RU" sz="2400" dirty="0"/>
          </a:p>
        </p:txBody>
      </p:sp>
      <p:pic>
        <p:nvPicPr>
          <p:cNvPr id="3074" name="Picture 2" descr="C:\Documents and Settings\h.volkova.DONRU\Рабочий стол\Доклад\кафе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0768"/>
            <a:ext cx="403244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 descr="C:\Documents and Settings\h.volkova.DONRU\Рабочий стол\Доклад\Теркулов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26" y="1346515"/>
            <a:ext cx="403244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2107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.volkova.DONRU\Рабочий стол\Доклад\Мой ДонН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74169"/>
            <a:ext cx="5472608" cy="5490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19965" y="88369"/>
            <a:ext cx="518457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КОНКУРСЫ И АКЦИИ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3353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1828" r="50790" b="7400"/>
          <a:stretch/>
        </p:blipFill>
        <p:spPr bwMode="auto">
          <a:xfrm>
            <a:off x="827584" y="1857828"/>
            <a:ext cx="7704856" cy="4451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79712" y="332656"/>
            <a:ext cx="554461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КОМПЬЮТЕРНАЯ РЕКЛАМА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6010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.volkova.DONRU\Рабочий стол\3b4bdb6939455fa987a8e7070228f3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76456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otlight MT Light" panose="0204060206030A020304" pitchFamily="18" charset="0"/>
              </a:rPr>
              <a:t>O</a:t>
            </a:r>
            <a:r>
              <a:rPr lang="ru-RU" sz="2000" dirty="0" smtClean="0"/>
              <a:t>дно </a:t>
            </a:r>
            <a:r>
              <a:rPr lang="ru-RU" sz="2000" dirty="0"/>
              <a:t>из важнейших направлений деятельности научной библиотеки – </a:t>
            </a:r>
            <a:r>
              <a:rPr lang="ru-RU" sz="2000" dirty="0" smtClean="0"/>
              <a:t>реклам</a:t>
            </a:r>
            <a:r>
              <a:rPr lang="ru-RU" sz="2000" dirty="0"/>
              <a:t>а</a:t>
            </a:r>
            <a:r>
              <a:rPr lang="ru-RU" sz="2000" dirty="0" smtClean="0"/>
              <a:t> </a:t>
            </a:r>
            <a:r>
              <a:rPr lang="ru-RU" sz="2000" dirty="0"/>
              <a:t>и связь с </a:t>
            </a:r>
            <a:r>
              <a:rPr lang="ru-RU" sz="2000" dirty="0" smtClean="0"/>
              <a:t>общественностью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8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h.volkova.DONRU\Рабочий стол\Демотиваторы-Демотиватор-смешные демотиваторы-демотиватор со смыслом_1972625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0065"/>
            <a:ext cx="4612357" cy="6553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48680"/>
            <a:ext cx="37444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Библиотечная реклама – </a:t>
            </a:r>
            <a:r>
              <a:rPr lang="ru-RU" dirty="0"/>
              <a:t>это реклама библиотечных ресурсов, услуг и продукции, осуществляемая библиотекой, комплекс мероприятий и средств, которые воздействуют на потребителя информации в желательном для библиотеки направлении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Цель библиотечной рекламы – оповещение потенциальных потребителей о библиотечно-информационных ресурсах, изданиях и услугах, предоставляемых библиотекой. Необходимо заинтересовать их и побудить отдать предпочтение тому или иному «товару» из числа аналогичных информационных ресурсов, продуктов и услуг.</a:t>
            </a:r>
          </a:p>
        </p:txBody>
      </p:sp>
    </p:spTree>
    <p:extLst>
      <p:ext uri="{BB962C8B-B14F-4D97-AF65-F5344CB8AC3E}">
        <p14:creationId xmlns:p14="http://schemas.microsoft.com/office/powerpoint/2010/main" val="851497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5"/>
            <a:ext cx="8424936" cy="51090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000" b="1" dirty="0"/>
              <a:t>З</a:t>
            </a:r>
            <a:r>
              <a:rPr lang="ru-RU" sz="2000" b="1" dirty="0" smtClean="0"/>
              <a:t>адачи </a:t>
            </a:r>
            <a:r>
              <a:rPr lang="ru-RU" sz="2000" dirty="0" smtClean="0"/>
              <a:t>рекламной деятельности:</a:t>
            </a:r>
          </a:p>
          <a:p>
            <a:pPr algn="ctr" fontAlgn="base"/>
            <a:endParaRPr lang="ru-RU" dirty="0" smtClean="0"/>
          </a:p>
          <a:p>
            <a:pPr algn="ctr" fontAlgn="base"/>
            <a:endParaRPr lang="ru-RU" dirty="0"/>
          </a:p>
          <a:p>
            <a:pPr algn="ctr" fontAlgn="base"/>
            <a:endParaRPr lang="ru-RU" dirty="0" smtClean="0"/>
          </a:p>
          <a:p>
            <a:pPr algn="ctr" fontAlgn="base"/>
            <a:endParaRPr lang="ru-RU" dirty="0"/>
          </a:p>
          <a:p>
            <a:pPr fontAlgn="base"/>
            <a:endParaRPr lang="ru-RU" b="1" dirty="0" smtClean="0"/>
          </a:p>
          <a:p>
            <a:pPr fontAlgn="base"/>
            <a:endParaRPr lang="ru-RU" b="1" dirty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/>
          </a:p>
          <a:p>
            <a:pPr fontAlgn="base"/>
            <a:endParaRPr lang="ru-RU" b="1" dirty="0" smtClean="0"/>
          </a:p>
          <a:p>
            <a:pPr fontAlgn="base"/>
            <a:endParaRPr lang="ru-RU" b="1" dirty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/>
          </a:p>
          <a:p>
            <a:pPr fontAlgn="base"/>
            <a:endParaRPr lang="ru-RU" b="1" dirty="0" smtClean="0"/>
          </a:p>
          <a:p>
            <a:pPr fontAlgn="base"/>
            <a:endParaRPr lang="ru-RU" b="1" dirty="0"/>
          </a:p>
          <a:p>
            <a:pPr fontAlgn="base"/>
            <a:endParaRPr lang="ru-RU" b="1" dirty="0" smtClean="0"/>
          </a:p>
        </p:txBody>
      </p:sp>
      <p:sp>
        <p:nvSpPr>
          <p:cNvPr id="3" name="Овал 2"/>
          <p:cNvSpPr/>
          <p:nvPr/>
        </p:nvSpPr>
        <p:spPr>
          <a:xfrm>
            <a:off x="0" y="4365793"/>
            <a:ext cx="3843192" cy="25018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600" b="1" dirty="0"/>
              <a:t>-</a:t>
            </a:r>
            <a:r>
              <a:rPr lang="ru-RU" sz="1600" dirty="0"/>
              <a:t> формирование престижного образа (имиджа) библиотеки в сознании потенциальных пользователей;</a:t>
            </a:r>
          </a:p>
        </p:txBody>
      </p:sp>
      <p:sp>
        <p:nvSpPr>
          <p:cNvPr id="4" name="Овал 3"/>
          <p:cNvSpPr/>
          <p:nvPr/>
        </p:nvSpPr>
        <p:spPr>
          <a:xfrm>
            <a:off x="2555776" y="2564904"/>
            <a:ext cx="3816424" cy="247924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b="1" dirty="0"/>
              <a:t>-</a:t>
            </a:r>
            <a:r>
              <a:rPr lang="ru-RU" dirty="0"/>
              <a:t> информирование о новых библиографических услугах, введённых библиотекой;</a:t>
            </a:r>
          </a:p>
        </p:txBody>
      </p:sp>
      <p:sp>
        <p:nvSpPr>
          <p:cNvPr id="5" name="Овал 4"/>
          <p:cNvSpPr/>
          <p:nvPr/>
        </p:nvSpPr>
        <p:spPr>
          <a:xfrm>
            <a:off x="5076055" y="651665"/>
            <a:ext cx="4054771" cy="25922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b="1" dirty="0"/>
              <a:t>-</a:t>
            </a:r>
            <a:r>
              <a:rPr lang="ru-RU" dirty="0"/>
              <a:t> сохранение </a:t>
            </a:r>
            <a:r>
              <a:rPr lang="ru-RU" dirty="0" smtClean="0"/>
              <a:t>популярности существующих </a:t>
            </a:r>
            <a:r>
              <a:rPr lang="ru-RU" dirty="0"/>
              <a:t>библиографических </a:t>
            </a:r>
            <a:r>
              <a:rPr lang="ru-RU" dirty="0" smtClean="0"/>
              <a:t>услуг</a:t>
            </a:r>
            <a:r>
              <a:rPr lang="ru-RU" dirty="0"/>
              <a:t>;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764704"/>
            <a:ext cx="3804794" cy="247924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600" b="1" dirty="0"/>
              <a:t>-</a:t>
            </a:r>
            <a:r>
              <a:rPr lang="ru-RU" sz="1600" dirty="0"/>
              <a:t> воздействие на потребителя информации с целью его ориентации на приобретение рекламируемых новых услугах, ресурсах и продукции библиотеки;</a:t>
            </a:r>
          </a:p>
        </p:txBody>
      </p:sp>
      <p:sp>
        <p:nvSpPr>
          <p:cNvPr id="7" name="Овал 6"/>
          <p:cNvSpPr/>
          <p:nvPr/>
        </p:nvSpPr>
        <p:spPr>
          <a:xfrm>
            <a:off x="5326033" y="4224628"/>
            <a:ext cx="3804794" cy="26333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600" b="1" dirty="0"/>
              <a:t>-</a:t>
            </a:r>
            <a:r>
              <a:rPr lang="ru-RU" sz="1600" dirty="0"/>
              <a:t> акцентирование внимания потенциальных пользователей на специфических особенностях предлагаемых библиотечных ресурсов, продуктов, услуг.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5732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9924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000" b="1" dirty="0"/>
              <a:t>Основными функциями </a:t>
            </a:r>
            <a:r>
              <a:rPr lang="ru-RU" sz="2000" dirty="0"/>
              <a:t>рекламной деятельности библиотек </a:t>
            </a:r>
            <a:r>
              <a:rPr lang="ru-RU" sz="2000" dirty="0" smtClean="0"/>
              <a:t>является:</a:t>
            </a:r>
            <a:endParaRPr lang="ru-RU" sz="2000" dirty="0"/>
          </a:p>
        </p:txBody>
      </p:sp>
      <p:sp>
        <p:nvSpPr>
          <p:cNvPr id="3" name="Овал 2"/>
          <p:cNvSpPr/>
          <p:nvPr/>
        </p:nvSpPr>
        <p:spPr>
          <a:xfrm>
            <a:off x="5580112" y="1412776"/>
            <a:ext cx="3384376" cy="14401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пропаганда чтения</a:t>
            </a:r>
          </a:p>
        </p:txBody>
      </p:sp>
      <p:sp>
        <p:nvSpPr>
          <p:cNvPr id="4" name="Овал 3"/>
          <p:cNvSpPr/>
          <p:nvPr/>
        </p:nvSpPr>
        <p:spPr>
          <a:xfrm>
            <a:off x="4283968" y="3284984"/>
            <a:ext cx="3384376" cy="14401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привлечение новых читателей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5367548" y="5184080"/>
            <a:ext cx="3384376" cy="14401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расширение рынка сбыта библиотечных продуктов и услуг</a:t>
            </a:r>
          </a:p>
        </p:txBody>
      </p:sp>
      <p:pic>
        <p:nvPicPr>
          <p:cNvPr id="1027" name="Picture 3" descr="C:\Documents and Settings\h.volkova.DONRU\Рабочий стол\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8" y="260648"/>
            <a:ext cx="3810000" cy="6450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890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.volkova.DONRU\Рабочий стол\img6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3"/>
          <a:stretch/>
        </p:blipFill>
        <p:spPr bwMode="auto">
          <a:xfrm>
            <a:off x="5076056" y="310771"/>
            <a:ext cx="3960439" cy="6303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92696"/>
            <a:ext cx="41044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PR(связи с общественностью) </a:t>
            </a:r>
            <a:r>
              <a:rPr lang="ru-RU" sz="2000" dirty="0"/>
              <a:t>– реклама, проводимая в системе взаимосвязи библиотеки с её целевыми аудиториями, направленная на формирование и поддержание благоприятного образа библиотеки, на убеждение общественности в необходимости деятельности библиотеки и её благотворном влиянии на жизнь общества. Основным средством </a:t>
            </a:r>
            <a:r>
              <a:rPr lang="ru-RU" sz="2000" dirty="0" err="1" smtClean="0"/>
              <a:t>Public</a:t>
            </a:r>
            <a:r>
              <a:rPr lang="ru-RU" sz="2000" dirty="0" smtClean="0"/>
              <a:t> </a:t>
            </a:r>
            <a:r>
              <a:rPr lang="ru-RU" sz="2000" dirty="0" err="1" smtClean="0"/>
              <a:t>Relations</a:t>
            </a:r>
            <a:r>
              <a:rPr lang="ru-RU" sz="2000" dirty="0" smtClean="0"/>
              <a:t> является </a:t>
            </a:r>
            <a:r>
              <a:rPr lang="ru-RU" sz="2000" dirty="0"/>
              <a:t>обеспечение полной информированности населения о библиотеке, её деятельности, ресурсах, продукции, услугах.</a:t>
            </a:r>
          </a:p>
        </p:txBody>
      </p:sp>
    </p:spTree>
    <p:extLst>
      <p:ext uri="{BB962C8B-B14F-4D97-AF65-F5344CB8AC3E}">
        <p14:creationId xmlns:p14="http://schemas.microsoft.com/office/powerpoint/2010/main" val="3695047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51720" y="332656"/>
            <a:ext cx="504056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СТЕНДЫ</a:t>
            </a:r>
            <a:endParaRPr lang="ru-RU" sz="3600" dirty="0"/>
          </a:p>
        </p:txBody>
      </p:sp>
      <p:pic>
        <p:nvPicPr>
          <p:cNvPr id="3074" name="Picture 2" descr="C:\Documents and Settings\h.volkova.DONRU\Рабочий стол\Доклад\DSC027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17938" b="8727"/>
          <a:stretch/>
        </p:blipFill>
        <p:spPr bwMode="auto">
          <a:xfrm>
            <a:off x="827584" y="1916832"/>
            <a:ext cx="7488832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46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6632"/>
            <a:ext cx="4320480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АФИШИ МЕРОПРИЯТИЙ</a:t>
            </a:r>
            <a:endParaRPr lang="ru-RU" sz="2800" dirty="0"/>
          </a:p>
        </p:txBody>
      </p:sp>
      <p:pic>
        <p:nvPicPr>
          <p:cNvPr id="4098" name="Picture 2" descr="C:\Documents and Settings\h.volkova.DONRU\Рабочий стол\Доклад\Служу отечеств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384870" cy="6624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h.volkova.DONRU\Рабочий стол\Доклад\11б ти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484784"/>
            <a:ext cx="3960439" cy="5018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15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332656"/>
            <a:ext cx="5616624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ЛОГОТИП БИБЛИОТЕКИ</a:t>
            </a:r>
            <a:endParaRPr lang="ru-RU" sz="3600" dirty="0"/>
          </a:p>
        </p:txBody>
      </p:sp>
      <p:pic>
        <p:nvPicPr>
          <p:cNvPr id="5122" name="Picture 2" descr="C:\Documents and Settings\h.volkova.DONRU\Рабочий стол\Доклад\DSC027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8" t="27391" r="39030" b="36304"/>
          <a:stretch/>
        </p:blipFill>
        <p:spPr bwMode="auto">
          <a:xfrm>
            <a:off x="251520" y="2234641"/>
            <a:ext cx="2553816" cy="2338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h.volkova.DONRU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35" y="3645024"/>
            <a:ext cx="2448272" cy="2287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h.volkova.DONRU\Рабочий стол\Логотип_РГБ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50871"/>
            <a:ext cx="2472291" cy="2428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02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235</TotalTime>
  <Words>197</Words>
  <Application>Microsoft Office PowerPoint</Application>
  <PresentationFormat>Экран (4:3)</PresentationFormat>
  <Paragraphs>41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Footlight MT Light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Сидорова Елена Олеговна</dc:creator>
  <cp:lastModifiedBy>Сидорова Олена Олегівна</cp:lastModifiedBy>
  <cp:revision>36</cp:revision>
  <dcterms:modified xsi:type="dcterms:W3CDTF">2017-10-30T08:29:04Z</dcterms:modified>
</cp:coreProperties>
</file>