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1" r:id="rId4"/>
    <p:sldId id="269" r:id="rId5"/>
    <p:sldId id="271" r:id="rId6"/>
    <p:sldId id="270" r:id="rId7"/>
    <p:sldId id="258" r:id="rId8"/>
    <p:sldId id="273" r:id="rId9"/>
    <p:sldId id="265" r:id="rId10"/>
    <p:sldId id="279" r:id="rId11"/>
    <p:sldId id="267" r:id="rId12"/>
    <p:sldId id="266" r:id="rId13"/>
    <p:sldId id="263" r:id="rId14"/>
    <p:sldId id="275" r:id="rId15"/>
    <p:sldId id="278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znanium.com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ss.rsl.ru/" TargetMode="External"/><Relationship Id="rId2" Type="http://schemas.openxmlformats.org/officeDocument/2006/relationships/hyperlink" Target="https://dvs.rs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4288"/>
            <a:ext cx="91074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88"/>
            <a:ext cx="7956376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62108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13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Российская </a:t>
            </a:r>
            <a:r>
              <a:rPr lang="ru-RU" sz="2000" dirty="0"/>
              <a:t>национальная библиотека в Санкт-Петербурге принадлежит к величайшим сокровищницам культурного и исторического наследия страны. Одна из крупнейших библиотек мира, она обладает самым полным собранием изданий на русском языке.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392"/>
            <a:ext cx="912101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8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56108"/>
          </a:xfrm>
        </p:spPr>
        <p:txBody>
          <a:bodyPr>
            <a:noAutofit/>
          </a:bodyPr>
          <a:lstStyle/>
          <a:p>
            <a:r>
              <a:rPr lang="ru-RU" sz="1600" b="1" dirty="0"/>
              <a:t>Библиотека </a:t>
            </a:r>
            <a:r>
              <a:rPr lang="ru-RU" sz="1600" b="1" dirty="0" smtClean="0"/>
              <a:t>получает </a:t>
            </a:r>
            <a:r>
              <a:rPr lang="ru-RU" sz="1600" b="1" dirty="0"/>
              <a:t>экземпляр </a:t>
            </a:r>
            <a:r>
              <a:rPr lang="ru-RU" sz="1600" b="1" u="sng" dirty="0">
                <a:solidFill>
                  <a:srgbClr val="0070C0"/>
                </a:solidFill>
              </a:rPr>
              <a:t>диссертаций</a:t>
            </a:r>
            <a:r>
              <a:rPr lang="ru-RU" sz="1600" b="1" dirty="0"/>
              <a:t>, </a:t>
            </a:r>
            <a:r>
              <a:rPr lang="ru-RU" sz="1600" b="1" dirty="0" smtClean="0"/>
              <a:t>защищенных </a:t>
            </a:r>
            <a:r>
              <a:rPr lang="ru-RU" sz="1600" b="1" dirty="0"/>
              <a:t>на территории </a:t>
            </a:r>
            <a:r>
              <a:rPr lang="ru-RU" sz="1600" b="1" dirty="0" smtClean="0"/>
              <a:t>Украины. Сетевые </a:t>
            </a:r>
            <a:r>
              <a:rPr lang="ru-RU" sz="1600" b="1" dirty="0"/>
              <a:t>информационные ресурсы </a:t>
            </a:r>
            <a:r>
              <a:rPr lang="ru-RU" sz="1600" b="1" dirty="0" smtClean="0"/>
              <a:t>включают</a:t>
            </a:r>
            <a:r>
              <a:rPr lang="ru-RU" sz="1600" b="1" dirty="0"/>
              <a:t>: собрание "Научная периодика Украины" (460 тыс. </a:t>
            </a:r>
            <a:r>
              <a:rPr lang="ru-RU" sz="1600" b="1" dirty="0" smtClean="0"/>
              <a:t>статей </a:t>
            </a:r>
            <a:r>
              <a:rPr lang="ru-RU" sz="1600" b="1" dirty="0"/>
              <a:t>из 2400 журналов), электронные тексты (845 тыс. </a:t>
            </a:r>
            <a:r>
              <a:rPr lang="ru-RU" sz="1600" b="1" dirty="0" smtClean="0"/>
              <a:t>документов</a:t>
            </a:r>
            <a:r>
              <a:rPr lang="ru-RU" sz="1600" b="1" dirty="0"/>
              <a:t>, из </a:t>
            </a:r>
            <a:r>
              <a:rPr lang="ru-RU" sz="1600" b="1" dirty="0" smtClean="0"/>
              <a:t>них: </a:t>
            </a:r>
            <a:br>
              <a:rPr lang="ru-RU" sz="1600" b="1" dirty="0" smtClean="0"/>
            </a:br>
            <a:r>
              <a:rPr lang="ru-RU" sz="1600" b="1" dirty="0"/>
              <a:t> </a:t>
            </a:r>
            <a:r>
              <a:rPr lang="ru-RU" sz="1600" b="1" u="sng" dirty="0" smtClean="0">
                <a:solidFill>
                  <a:srgbClr val="0070C0"/>
                </a:solidFill>
              </a:rPr>
              <a:t>60 </a:t>
            </a:r>
            <a:r>
              <a:rPr lang="ru-RU" sz="1600" b="1" u="sng" dirty="0">
                <a:solidFill>
                  <a:srgbClr val="0070C0"/>
                </a:solidFill>
              </a:rPr>
              <a:t>тыс. </a:t>
            </a:r>
            <a:r>
              <a:rPr lang="ru-RU" sz="1600" b="1" u="sng" dirty="0" smtClean="0">
                <a:solidFill>
                  <a:srgbClr val="0070C0"/>
                </a:solidFill>
              </a:rPr>
              <a:t>авторефератов </a:t>
            </a:r>
            <a:r>
              <a:rPr lang="ru-RU" sz="1600" b="1" u="sng" dirty="0">
                <a:solidFill>
                  <a:srgbClr val="0070C0"/>
                </a:solidFill>
              </a:rPr>
              <a:t>диссертаций</a:t>
            </a:r>
            <a:r>
              <a:rPr lang="ru-RU" sz="1600" b="1" dirty="0" smtClean="0"/>
              <a:t>) </a:t>
            </a:r>
            <a:r>
              <a:rPr lang="ru-RU" sz="1600" b="1" dirty="0"/>
              <a:t>каталоги и картотеки (4 млн. библиографических записей и 5 млн. изображений карточек генерального алфавитного каталога)</a:t>
            </a:r>
            <a:r>
              <a:rPr lang="ru-RU" sz="1600" dirty="0"/>
              <a:t> 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60296" cy="525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1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Электронно-библиотечная система</a:t>
            </a:r>
            <a:r>
              <a:rPr lang="ru-RU" sz="1600" b="1" dirty="0"/>
              <a:t> </a:t>
            </a:r>
            <a:r>
              <a:rPr lang="ru-RU" sz="1600" b="1" dirty="0">
                <a:hlinkClick r:id="rId2"/>
              </a:rPr>
              <a:t>Znanium.com</a:t>
            </a:r>
            <a:r>
              <a:rPr lang="ru-RU" sz="1600" b="1" dirty="0"/>
              <a:t> Научно-издательского центра </a:t>
            </a:r>
            <a:r>
              <a:rPr lang="ru-RU" sz="1600" b="1" dirty="0" smtClean="0"/>
              <a:t>ИНФРА-М предоставляет </a:t>
            </a:r>
            <a:r>
              <a:rPr lang="ru-RU" sz="1600" b="1" dirty="0"/>
              <a:t>зарегистрированным пользователям круглосуточный доступ к тысячам наименований монографий, учебников, справочников, научных журналов, </a:t>
            </a:r>
            <a:r>
              <a:rPr lang="ru-RU" sz="1600" b="1" u="sng" dirty="0">
                <a:solidFill>
                  <a:srgbClr val="0070C0"/>
                </a:solidFill>
              </a:rPr>
              <a:t>диссертаций</a:t>
            </a:r>
            <a:r>
              <a:rPr lang="ru-RU" sz="1600" b="1" dirty="0"/>
              <a:t> и научных статей в различных областях знаний.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8845"/>
            <a:ext cx="8795910" cy="527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20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ru-RU" b="1" i="1" dirty="0"/>
              <a:t>Механизм формирования контента ЭБС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Имидж-каталог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Обеспечивает работу с электронными образами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Позволяет вводить, хранить, изменять, индексировать, реструктурировать данные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b="1" dirty="0" err="1" smtClean="0">
                <a:solidFill>
                  <a:srgbClr val="7030A0"/>
                </a:solidFill>
              </a:rPr>
              <a:t>Ретроконверсия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Перевод данных из графического  формата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 в электронный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960440" cy="4525963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Заимствование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Технология оптимизации процесса </a:t>
            </a:r>
            <a:r>
              <a:rPr lang="ru-RU" sz="2000" b="1" dirty="0" err="1" smtClean="0">
                <a:solidFill>
                  <a:srgbClr val="7030A0"/>
                </a:solidFill>
              </a:rPr>
              <a:t>ретроконверсии</a:t>
            </a:r>
            <a:r>
              <a:rPr lang="ru-RU" sz="2000" b="1" dirty="0" smtClean="0">
                <a:solidFill>
                  <a:srgbClr val="7030A0"/>
                </a:solidFill>
              </a:rPr>
              <a:t> каталога, основанная на базе уже имеющихся  библиографических записей из наиболее полных и    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      качественно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      выполненных  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      электронных источников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94364"/>
            <a:ext cx="2245381" cy="246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22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sz="3200" i="1" dirty="0" smtClean="0"/>
              <a:t>Заимствование библиографической записи из каталога РНБ</a:t>
            </a:r>
            <a:endParaRPr lang="ru-RU" sz="3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1" y="1424944"/>
            <a:ext cx="9000998" cy="540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38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2101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61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5370"/>
            <a:ext cx="6624736" cy="487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54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2"/>
            <a:ext cx="9108504" cy="683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45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80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2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3"/>
            <a:ext cx="7992888" cy="652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128621" y="594928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6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Электронно-библиотечная система неразрывно и органично связана с образовательным процессом</a:t>
            </a:r>
            <a:endParaRPr lang="ru-RU" sz="2400" b="1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8212308" cy="513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86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0780"/>
            <a:ext cx="9900592" cy="644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6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hlinkClick r:id="rId2"/>
              </a:rPr>
              <a:t>Виртуальный читальный зал</a:t>
            </a:r>
            <a:r>
              <a:rPr lang="ru-RU" sz="1800" b="1" dirty="0"/>
              <a:t> Российской государственной библиотеки предоставляет доступ к </a:t>
            </a:r>
            <a:r>
              <a:rPr lang="ru-RU" sz="1800" b="1" dirty="0">
                <a:hlinkClick r:id="rId3"/>
              </a:rPr>
              <a:t>Электронной библиотеке диссертаций</a:t>
            </a:r>
            <a:r>
              <a:rPr lang="ru-RU" sz="1800" b="1" dirty="0"/>
              <a:t>, которая в настоящее время содержит около 882951 полных текстов диссертаций и авторефератов по всем отраслям знаний.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6" y="1461517"/>
            <a:ext cx="8949776" cy="536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757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151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Электронно-библиотечная система неразрывно и органично связана с образовательным процессом</vt:lpstr>
      <vt:lpstr>Презентация PowerPoint</vt:lpstr>
      <vt:lpstr>Презентация PowerPoint</vt:lpstr>
      <vt:lpstr>Виртуальный читальный зал Российской государственной библиотеки предоставляет доступ к Электронной библиотеке диссертаций, которая в настоящее время содержит около 882951 полных текстов диссертаций и авторефератов по всем отраслям знаний.</vt:lpstr>
      <vt:lpstr>Российская национальная библиотека в Санкт-Петербурге принадлежит к величайшим сокровищницам культурного и исторического наследия страны. Одна из крупнейших библиотек мира, она обладает самым полным собранием изданий на русском языке.</vt:lpstr>
      <vt:lpstr>Библиотека получает экземпляр диссертаций, защищенных на территории Украины. Сетевые информационные ресурсы включают: собрание "Научная периодика Украины" (460 тыс. статей из 2400 журналов), электронные тексты (845 тыс. документов, из них:   60 тыс. авторефератов диссертаций) каталоги и картотеки (4 млн. библиографических записей и 5 млн. изображений карточек генерального алфавитного каталога) </vt:lpstr>
      <vt:lpstr>Электронно-библиотечная система Znanium.com Научно-издательского центра ИНФРА-М предоставляет зарегистрированным пользователям круглосуточный доступ к тысячам наименований монографий, учебников, справочников, научных журналов, диссертаций и научных статей в различных областях знаний.</vt:lpstr>
      <vt:lpstr>Механизм формирования контента ЭБС</vt:lpstr>
      <vt:lpstr>Заимствование библиографической записи из каталога РНБ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доклад</dc:title>
  <cp:lastModifiedBy>Клименко Лариса Евгеньевна</cp:lastModifiedBy>
  <cp:revision>37</cp:revision>
  <dcterms:modified xsi:type="dcterms:W3CDTF">2018-10-25T06:05:22Z</dcterms:modified>
</cp:coreProperties>
</file>