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4EEE497-585B-4BFD-A884-CDB8CBCF32D8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1071ABA-FAE1-4437-8143-AF3D733C2A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3672408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latin typeface="Bookman Old Style" pitchFamily="18" charset="0"/>
              </a:rPr>
              <a:t>Порядок </a:t>
            </a:r>
            <a:r>
              <a:rPr lang="ru-RU" sz="3500" b="1" dirty="0">
                <a:latin typeface="Bookman Old Style" pitchFamily="18" charset="0"/>
              </a:rPr>
              <a:t>исключения литературы </a:t>
            </a:r>
            <a:r>
              <a:rPr lang="ru-RU" sz="3500" b="1" dirty="0" smtClean="0">
                <a:latin typeface="Bookman Old Style" pitchFamily="18" charset="0"/>
              </a:rPr>
              <a:t/>
            </a:r>
            <a:br>
              <a:rPr lang="ru-RU" sz="3500" b="1" dirty="0" smtClean="0">
                <a:latin typeface="Bookman Old Style" pitchFamily="18" charset="0"/>
              </a:rPr>
            </a:br>
            <a:r>
              <a:rPr lang="ru-RU" sz="3500" b="1" dirty="0" smtClean="0">
                <a:latin typeface="Bookman Old Style" pitchFamily="18" charset="0"/>
              </a:rPr>
              <a:t>из </a:t>
            </a:r>
            <a:r>
              <a:rPr lang="ru-RU" sz="3500" b="1" dirty="0">
                <a:latin typeface="Bookman Old Style" pitchFamily="18" charset="0"/>
              </a:rPr>
              <a:t>фондов библиотеки </a:t>
            </a:r>
            <a:r>
              <a:rPr lang="ru-RU" sz="3500" b="1" dirty="0" smtClean="0">
                <a:latin typeface="Bookman Old Style" pitchFamily="18" charset="0"/>
              </a:rPr>
              <a:t/>
            </a:r>
            <a:br>
              <a:rPr lang="ru-RU" sz="3500" b="1" dirty="0" smtClean="0">
                <a:latin typeface="Bookman Old Style" pitchFamily="18" charset="0"/>
              </a:rPr>
            </a:br>
            <a:r>
              <a:rPr lang="ru-RU" sz="3500" b="1" dirty="0" smtClean="0">
                <a:latin typeface="Bookman Old Style" pitchFamily="18" charset="0"/>
              </a:rPr>
              <a:t>с </a:t>
            </a:r>
            <a:r>
              <a:rPr lang="ru-RU" sz="3500" b="1" dirty="0">
                <a:latin typeface="Bookman Old Style" pitchFamily="18" charset="0"/>
              </a:rPr>
              <a:t>использованием инструментов </a:t>
            </a:r>
            <a:r>
              <a:rPr lang="ru-RU" sz="3500" b="1" dirty="0" smtClean="0">
                <a:latin typeface="Bookman Old Style" pitchFamily="18" charset="0"/>
              </a:rPr>
              <a:t/>
            </a:r>
            <a:br>
              <a:rPr lang="ru-RU" sz="3500" b="1" dirty="0" smtClean="0">
                <a:latin typeface="Bookman Old Style" pitchFamily="18" charset="0"/>
              </a:rPr>
            </a:br>
            <a:r>
              <a:rPr lang="ru-RU" sz="3500" b="1" dirty="0" smtClean="0">
                <a:latin typeface="Bookman Old Style" pitchFamily="18" charset="0"/>
              </a:rPr>
              <a:t>и </a:t>
            </a:r>
            <a:r>
              <a:rPr lang="ru-RU" sz="3500" b="1" dirty="0">
                <a:latin typeface="Bookman Old Style" pitchFamily="18" charset="0"/>
              </a:rPr>
              <a:t>средств АБИС Научной библиотеки </a:t>
            </a:r>
            <a:r>
              <a:rPr lang="ru-RU" sz="3500" b="1" dirty="0" smtClean="0">
                <a:latin typeface="Bookman Old Style" pitchFamily="18" charset="0"/>
              </a:rPr>
              <a:t>в </a:t>
            </a:r>
            <a:r>
              <a:rPr lang="ru-RU" sz="3500" b="1" dirty="0">
                <a:latin typeface="Bookman Old Style" pitchFamily="18" charset="0"/>
              </a:rPr>
              <a:t>рамках </a:t>
            </a:r>
            <a:r>
              <a:rPr lang="ru-RU" sz="3500" b="1" dirty="0" smtClean="0">
                <a:latin typeface="Bookman Old Style" pitchFamily="18" charset="0"/>
              </a:rPr>
              <a:t>Электронно-библиотечной </a:t>
            </a:r>
            <a:r>
              <a:rPr lang="ru-RU" sz="3500" b="1" dirty="0">
                <a:latin typeface="Bookman Old Style" pitchFamily="18" charset="0"/>
              </a:rPr>
              <a:t>системы </a:t>
            </a:r>
            <a:r>
              <a:rPr lang="ru-RU" sz="3500" b="1" dirty="0" err="1" smtClean="0">
                <a:latin typeface="Bookman Old Style" pitchFamily="18" charset="0"/>
              </a:rPr>
              <a:t>ДонНУ</a:t>
            </a:r>
            <a:endParaRPr lang="ru-RU" sz="3500" b="1" dirty="0">
              <a:latin typeface="Bookman Old Style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19672" y="4409728"/>
            <a:ext cx="7272808" cy="2448272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>
                <a:solidFill>
                  <a:schemeClr val="tx1"/>
                </a:solidFill>
                <a:latin typeface="Bookman Old Style" pitchFamily="18" charset="0"/>
              </a:rPr>
              <a:t>Кузнецова Н.Г., </a:t>
            </a:r>
            <a:endParaRPr lang="ru-RU" sz="18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библиотекарь </a:t>
            </a:r>
            <a:r>
              <a:rPr lang="ru-RU" sz="1800" b="1" dirty="0">
                <a:solidFill>
                  <a:schemeClr val="tx1"/>
                </a:solidFill>
                <a:latin typeface="Bookman Old Style" pitchFamily="18" charset="0"/>
              </a:rPr>
              <a:t>1 категории </a:t>
            </a:r>
            <a:endParaRPr lang="ru-RU" sz="18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Научной библиотеки </a:t>
            </a:r>
            <a:r>
              <a:rPr lang="ru-RU" sz="1800" b="1" dirty="0" err="1" smtClean="0">
                <a:solidFill>
                  <a:schemeClr val="tx1"/>
                </a:solidFill>
                <a:latin typeface="Bookman Old Style" pitchFamily="18" charset="0"/>
              </a:rPr>
              <a:t>ДонНУ</a:t>
            </a:r>
            <a:endParaRPr lang="ru-RU" sz="18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r"/>
            <a:endParaRPr lang="ru-RU" sz="12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r"/>
            <a:r>
              <a:rPr lang="ru-RU" sz="1200" dirty="0">
                <a:latin typeface="Bookman Old Style" pitchFamily="18" charset="0"/>
              </a:rPr>
              <a:t>Выступление на секции  «Вузовские библиотеки на современном этапе: сохранение традиций, развитие инноваций, проектирование будущего» в рамках </a:t>
            </a:r>
            <a:r>
              <a:rPr lang="en-US" sz="1200" dirty="0">
                <a:latin typeface="Bookman Old Style" pitchFamily="18" charset="0"/>
              </a:rPr>
              <a:t> III </a:t>
            </a:r>
            <a:r>
              <a:rPr lang="ru-RU" sz="1200" dirty="0">
                <a:latin typeface="Bookman Old Style" pitchFamily="18" charset="0"/>
              </a:rPr>
              <a:t>Международной научной конференции «Донецкие чтения 2018: образование, наука, инновации, культура и вызовы» 25.10.2018 г</a:t>
            </a:r>
            <a:r>
              <a:rPr lang="ru-RU" sz="1200" dirty="0" smtClean="0">
                <a:latin typeface="Bookman Old Style" pitchFamily="18" charset="0"/>
              </a:rPr>
              <a:t>.</a:t>
            </a:r>
            <a:r>
              <a:rPr lang="ru-RU" sz="12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endParaRPr lang="ru-RU" sz="1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293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010" y="188640"/>
            <a:ext cx="4658028" cy="6493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78" y="692696"/>
            <a:ext cx="4240088" cy="5184576"/>
          </a:xfrm>
        </p:spPr>
        <p:txBody>
          <a:bodyPr anchor="ctr">
            <a:norm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Приказ №201/07 </a:t>
            </a:r>
            <a:br>
              <a:rPr lang="ru-RU" sz="3000" b="1" dirty="0" smtClean="0">
                <a:latin typeface="Bookman Old Style" pitchFamily="18" charset="0"/>
              </a:rPr>
            </a:br>
            <a:r>
              <a:rPr lang="ru-RU" sz="3000" b="1" dirty="0" smtClean="0">
                <a:latin typeface="Bookman Old Style" pitchFamily="18" charset="0"/>
              </a:rPr>
              <a:t>о создании комиссии по отбору и списанию литературы </a:t>
            </a:r>
            <a:br>
              <a:rPr lang="ru-RU" sz="3000" b="1" dirty="0" smtClean="0">
                <a:latin typeface="Bookman Old Style" pitchFamily="18" charset="0"/>
              </a:rPr>
            </a:br>
            <a:r>
              <a:rPr lang="ru-RU" sz="3000" b="1" dirty="0" smtClean="0">
                <a:latin typeface="Bookman Old Style" pitchFamily="18" charset="0"/>
              </a:rPr>
              <a:t>из фондов </a:t>
            </a:r>
            <a:r>
              <a:rPr lang="ru-RU" sz="3000" b="1" dirty="0" err="1" smtClean="0">
                <a:latin typeface="Bookman Old Style" pitchFamily="18" charset="0"/>
              </a:rPr>
              <a:t>ДонНУ</a:t>
            </a:r>
            <a:endParaRPr lang="ru-RU" sz="30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531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3549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Учет актов выбытия</a:t>
            </a:r>
            <a:endParaRPr lang="ru-RU" sz="3000" b="1" dirty="0">
              <a:latin typeface="Bookman Old Style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29"/>
          <a:stretch/>
        </p:blipFill>
        <p:spPr bwMode="auto">
          <a:xfrm>
            <a:off x="179511" y="1412776"/>
            <a:ext cx="8714815" cy="487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563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3549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Списание по </a:t>
            </a:r>
            <a:r>
              <a:rPr lang="ru-RU" sz="3000" b="1" dirty="0" err="1" smtClean="0">
                <a:latin typeface="Bookman Old Style" pitchFamily="18" charset="0"/>
              </a:rPr>
              <a:t>штрихкодам</a:t>
            </a:r>
            <a:endParaRPr lang="ru-RU" sz="3000" b="1" dirty="0">
              <a:latin typeface="Bookman Old Style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1"/>
          <a:stretch/>
        </p:blipFill>
        <p:spPr bwMode="auto">
          <a:xfrm>
            <a:off x="251520" y="1700808"/>
            <a:ext cx="8624744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572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95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Bookman Old Style" pitchFamily="18" charset="0"/>
              </a:rPr>
              <a:t>Приложение к акту. </a:t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Список на исключение литературы из фонда</a:t>
            </a: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30"/>
          <a:stretch/>
        </p:blipFill>
        <p:spPr bwMode="auto">
          <a:xfrm>
            <a:off x="323528" y="1484784"/>
            <a:ext cx="8543510" cy="4927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675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92480" cy="792088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Присвоение литературе статус «списан</a:t>
            </a:r>
            <a:r>
              <a:rPr lang="ru-RU" sz="3000" dirty="0" smtClean="0">
                <a:latin typeface="Bookman Old Style" pitchFamily="18" charset="0"/>
              </a:rPr>
              <a:t>»</a:t>
            </a:r>
            <a:endParaRPr lang="ru-RU" sz="3000" dirty="0">
              <a:latin typeface="Bookman Old Style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3"/>
          <a:stretch/>
        </p:blipFill>
        <p:spPr bwMode="auto">
          <a:xfrm>
            <a:off x="323528" y="1196752"/>
            <a:ext cx="8477865" cy="5070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207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4042792" cy="5400600"/>
          </a:xfrm>
        </p:spPr>
        <p:txBody>
          <a:bodyPr anchor="ctr">
            <a:normAutofit/>
          </a:bodyPr>
          <a:lstStyle/>
          <a:p>
            <a:r>
              <a:rPr lang="ru-RU" sz="3000" b="1" dirty="0" smtClean="0">
                <a:latin typeface="Bookman Old Style" pitchFamily="18" charset="0"/>
              </a:rPr>
              <a:t>Договор №33 </a:t>
            </a:r>
            <a:br>
              <a:rPr lang="ru-RU" sz="3000" b="1" dirty="0" smtClean="0">
                <a:latin typeface="Bookman Old Style" pitchFamily="18" charset="0"/>
              </a:rPr>
            </a:br>
            <a:r>
              <a:rPr lang="ru-RU" sz="3000" b="1" dirty="0" smtClean="0">
                <a:latin typeface="Bookman Old Style" pitchFamily="18" charset="0"/>
              </a:rPr>
              <a:t>купли-продажи</a:t>
            </a:r>
            <a:endParaRPr lang="ru-RU" sz="3000" b="1" dirty="0">
              <a:latin typeface="Bookman Old Style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89837" y="31723"/>
            <a:ext cx="4554163" cy="663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7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</TotalTime>
  <Words>77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Century Gothic</vt:lpstr>
      <vt:lpstr>Courier New</vt:lpstr>
      <vt:lpstr>Palatino Linotype</vt:lpstr>
      <vt:lpstr>Исполнительная</vt:lpstr>
      <vt:lpstr>Порядок исключения литературы  из фондов библиотеки  с использованием инструментов  и средств АБИС Научной библиотеки в рамках Электронно-библиотечной системы ДонНУ</vt:lpstr>
      <vt:lpstr>Приказ №201/07  о создании комиссии по отбору и списанию литературы  из фондов ДонНУ</vt:lpstr>
      <vt:lpstr>Учет актов выбытия</vt:lpstr>
      <vt:lpstr>Списание по штрихкодам</vt:lpstr>
      <vt:lpstr>Приложение к акту.  Список на исключение литературы из фонда</vt:lpstr>
      <vt:lpstr>Присвоение литературе статус «списан»</vt:lpstr>
      <vt:lpstr>Договор №33  купли-продажи</vt:lpstr>
    </vt:vector>
  </TitlesOfParts>
  <Company>donnu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Кудина Маргарита Витальевна</dc:creator>
  <cp:lastModifiedBy>Аленовская Ольга Владимировна</cp:lastModifiedBy>
  <cp:revision>15</cp:revision>
  <dcterms:created xsi:type="dcterms:W3CDTF">2018-10-22T10:31:49Z</dcterms:created>
  <dcterms:modified xsi:type="dcterms:W3CDTF">2018-10-24T13:07:15Z</dcterms:modified>
</cp:coreProperties>
</file>