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3" r:id="rId4"/>
    <p:sldId id="257" r:id="rId5"/>
    <p:sldId id="265" r:id="rId6"/>
    <p:sldId id="260" r:id="rId7"/>
    <p:sldId id="262" r:id="rId8"/>
    <p:sldId id="261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D1443-162E-46D2-8382-46C7360E3EC4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56B3-6850-443B-B8C5-679604681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2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356B3-6850-443B-B8C5-679604681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7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20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3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9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8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9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3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02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5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1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9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50EC1-7405-422B-ABBF-0C4AFA97825F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CF84-F3CA-4894-9D1E-0A180ABA60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937418" y="6488668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568952" cy="1728192"/>
          </a:xfrm>
        </p:spPr>
        <p:txBody>
          <a:bodyPr>
            <a:noAutofit/>
          </a:bodyPr>
          <a:lstStyle/>
          <a:p>
            <a:r>
              <a:rPr lang="ru-RU" sz="2600" b="1" dirty="0">
                <a:latin typeface="Georgia" panose="02040502050405020303" pitchFamily="18" charset="0"/>
              </a:rPr>
              <a:t>Электронно-библиотечная </a:t>
            </a:r>
            <a:r>
              <a:rPr lang="ru-RU" sz="2600" b="1" dirty="0" smtClean="0">
                <a:latin typeface="Georgia" panose="02040502050405020303" pitchFamily="18" charset="0"/>
              </a:rPr>
              <a:t>система (ЭБС)</a:t>
            </a:r>
            <a:r>
              <a:rPr lang="ru-RU" sz="2600" dirty="0" smtClean="0">
                <a:latin typeface="Georgia" panose="02040502050405020303" pitchFamily="18" charset="0"/>
              </a:rPr>
              <a:t> </a:t>
            </a:r>
            <a:br>
              <a:rPr lang="ru-RU" sz="2600" dirty="0" smtClean="0">
                <a:latin typeface="Georgia" panose="02040502050405020303" pitchFamily="18" charset="0"/>
              </a:rPr>
            </a:br>
            <a:r>
              <a:rPr lang="ru-RU" sz="2600" dirty="0" smtClean="0">
                <a:latin typeface="Georgia" panose="02040502050405020303" pitchFamily="18" charset="0"/>
              </a:rPr>
              <a:t>Донецкого </a:t>
            </a:r>
            <a:r>
              <a:rPr lang="ru-RU" sz="2600" dirty="0">
                <a:latin typeface="Georgia" panose="02040502050405020303" pitchFamily="18" charset="0"/>
              </a:rPr>
              <a:t>национального университета в структуре информационного обеспечения учебного процесса и научной деятельности </a:t>
            </a:r>
            <a:r>
              <a:rPr lang="ru-RU" sz="2600" dirty="0" smtClean="0">
                <a:latin typeface="Georgia" panose="02040502050405020303" pitchFamily="18" charset="0"/>
              </a:rPr>
              <a:t>ГОУ</a:t>
            </a:r>
            <a:r>
              <a:rPr lang="en-US" sz="2600" dirty="0" smtClean="0">
                <a:latin typeface="Georgia" panose="02040502050405020303" pitchFamily="18" charset="0"/>
              </a:rPr>
              <a:t> </a:t>
            </a:r>
            <a:r>
              <a:rPr lang="ru-RU" sz="2600" dirty="0" smtClean="0">
                <a:latin typeface="Georgia" panose="02040502050405020303" pitchFamily="18" charset="0"/>
              </a:rPr>
              <a:t>ВПО.</a:t>
            </a:r>
            <a:endParaRPr lang="ru-RU" sz="26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589240"/>
            <a:ext cx="8028384" cy="12687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Махно И.В.</a:t>
            </a: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зам.директора</a:t>
            </a:r>
            <a:r>
              <a:rPr lang="ru-RU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НБ </a:t>
            </a:r>
            <a:r>
              <a:rPr lang="ru-RU" sz="1800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ДонНУ</a:t>
            </a:r>
            <a:endParaRPr lang="ru-RU" sz="20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Выступление на секции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«Вузовские </a:t>
            </a:r>
            <a:r>
              <a:rPr lang="ru-RU" sz="1400" b="1" dirty="0">
                <a:solidFill>
                  <a:schemeClr val="tx1"/>
                </a:solidFill>
                <a:latin typeface="Georgia" panose="02040502050405020303" pitchFamily="18" charset="0"/>
              </a:rPr>
              <a:t>библиотеки на современном этапе: сохранение традиций, развитие инноваций, проектирование будущего», </a:t>
            </a:r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25.10.2018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, в рамках ІІІ Международной научно-практической конференции «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Донецкие чтения 2018: образование, наука, инновации, культура и вызовы современности»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¾Ð¼Ð¿ÑÑÑÐµÑÐ¸Ð·Ð°ÑÐ¸Ñ Ð±Ð¸Ð±Ð»Ð¸Ð¾ÑÐµÐ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0699"/>
            <a:ext cx="5431861" cy="35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010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Georgia" panose="02040502050405020303" pitchFamily="18" charset="0"/>
              </a:rPr>
              <a:t>ЭБС. </a:t>
            </a:r>
            <a:r>
              <a:rPr lang="ru-RU" sz="2800" dirty="0" smtClean="0">
                <a:latin typeface="Georgia" panose="02040502050405020303" pitchFamily="18" charset="0"/>
              </a:rPr>
              <a:t>Необходимость и своевременность</a:t>
            </a: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" y="4869160"/>
            <a:ext cx="9001000" cy="1988840"/>
          </a:xfrm>
          <a:solidFill>
            <a:schemeClr val="accent5">
              <a:lumMod val="20000"/>
              <a:lumOff val="80000"/>
              <a:alpha val="96000"/>
            </a:schemeClr>
          </a:solidFill>
        </p:spPr>
        <p:txBody>
          <a:bodyPr>
            <a:norm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latin typeface="Georgia" panose="02040502050405020303" pitchFamily="18" charset="0"/>
              </a:rPr>
              <a:t>Подготовка современных электронных изданий и их использование в учебном процессе – являются неотъемлемой частью информатизации сферы </a:t>
            </a:r>
            <a:r>
              <a:rPr lang="ru-RU" sz="1800" dirty="0" smtClean="0">
                <a:latin typeface="Georgia" panose="02040502050405020303" pitchFamily="18" charset="0"/>
              </a:rPr>
              <a:t>образования</a:t>
            </a:r>
            <a:endParaRPr lang="ru-RU" sz="1800" dirty="0">
              <a:latin typeface="Georgia" panose="020405020504050203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Georgia" panose="02040502050405020303" pitchFamily="18" charset="0"/>
              </a:rPr>
              <a:t>Генеральным </a:t>
            </a:r>
            <a:r>
              <a:rPr lang="ru-RU" sz="1800" dirty="0">
                <a:latin typeface="Georgia" panose="02040502050405020303" pitchFamily="18" charset="0"/>
              </a:rPr>
              <a:t>направлением является перераспределение состава фондов в сторону увеличения электронного контента. </a:t>
            </a:r>
          </a:p>
        </p:txBody>
      </p:sp>
    </p:spTree>
    <p:extLst>
      <p:ext uri="{BB962C8B-B14F-4D97-AF65-F5344CB8AC3E}">
        <p14:creationId xmlns:p14="http://schemas.microsoft.com/office/powerpoint/2010/main" val="362681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ЭБС. </a:t>
            </a:r>
            <a:r>
              <a:rPr lang="ru-RU" dirty="0" smtClean="0">
                <a:latin typeface="Georgia" panose="02040502050405020303" pitchFamily="18" charset="0"/>
              </a:rPr>
              <a:t>Приказ от 21.04.2016 г.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3846059" cy="54118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816424" cy="5411878"/>
          </a:xfrm>
        </p:spPr>
      </p:pic>
    </p:spTree>
    <p:extLst>
      <p:ext uri="{BB962C8B-B14F-4D97-AF65-F5344CB8AC3E}">
        <p14:creationId xmlns:p14="http://schemas.microsoft.com/office/powerpoint/2010/main" val="171250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413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Georgia" panose="02040502050405020303" pitchFamily="18" charset="0"/>
              </a:rPr>
              <a:t>ЭБС </a:t>
            </a:r>
            <a:r>
              <a:rPr lang="ru-RU" sz="2800" b="1" dirty="0" err="1" smtClean="0">
                <a:latin typeface="Georgia" panose="02040502050405020303" pitchFamily="18" charset="0"/>
              </a:rPr>
              <a:t>ДонНУ</a:t>
            </a:r>
            <a:r>
              <a:rPr lang="ru-RU" sz="2800" dirty="0" smtClean="0">
                <a:latin typeface="Georgia" panose="02040502050405020303" pitchFamily="18" charset="0"/>
              </a:rPr>
              <a:t>, </a:t>
            </a:r>
            <a:r>
              <a:rPr lang="ru-RU" sz="2400" dirty="0" smtClean="0">
                <a:latin typeface="Georgia" panose="02040502050405020303" pitchFamily="18" charset="0"/>
              </a:rPr>
              <a:t>плавный переход к </a:t>
            </a:r>
            <a:r>
              <a:rPr lang="ru-RU" sz="2400" dirty="0">
                <a:latin typeface="Georgia" panose="02040502050405020303" pitchFamily="18" charset="0"/>
              </a:rPr>
              <a:t/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 smtClean="0">
                <a:latin typeface="Georgia" panose="02040502050405020303" pitchFamily="18" charset="0"/>
              </a:rPr>
              <a:t>электронной информационно-образовательной среде  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gray">
          <a:xfrm>
            <a:off x="741363" y="2017713"/>
            <a:ext cx="3355975" cy="3355975"/>
          </a:xfrm>
          <a:prstGeom prst="ellipse">
            <a:avLst/>
          </a:prstGeom>
          <a:noFill/>
          <a:ln w="635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gray">
          <a:xfrm>
            <a:off x="2110871" y="1677757"/>
            <a:ext cx="777875" cy="777875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3738437" y="3570052"/>
            <a:ext cx="777875" cy="777875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gray">
          <a:xfrm>
            <a:off x="323327" y="3511688"/>
            <a:ext cx="777875" cy="777875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ts val="300"/>
              </a:spcBef>
            </a:pPr>
            <a:r>
              <a:rPr lang="en-US" sz="1200" b="1" dirty="0">
                <a:solidFill>
                  <a:srgbClr val="003300"/>
                </a:solidFill>
              </a:rPr>
              <a:t>Online</a:t>
            </a:r>
          </a:p>
          <a:p>
            <a:pPr algn="ctr" eaLnBrk="0" hangingPunct="0">
              <a:spcBef>
                <a:spcPts val="300"/>
              </a:spcBef>
            </a:pPr>
            <a:r>
              <a:rPr lang="en-US" sz="1200" b="1" dirty="0" smtClean="0">
                <a:solidFill>
                  <a:srgbClr val="003300"/>
                </a:solidFill>
              </a:rPr>
              <a:t>e-mail</a:t>
            </a:r>
            <a:endParaRPr lang="en-US" sz="1200" b="1" dirty="0">
              <a:solidFill>
                <a:srgbClr val="003300"/>
              </a:solidFill>
            </a:endParaRPr>
          </a:p>
        </p:txBody>
      </p:sp>
      <p:cxnSp>
        <p:nvCxnSpPr>
          <p:cNvPr id="7" name="AutoShape 7"/>
          <p:cNvCxnSpPr>
            <a:cxnSpLocks noChangeShapeType="1"/>
          </p:cNvCxnSpPr>
          <p:nvPr/>
        </p:nvCxnSpPr>
        <p:spPr bwMode="gray">
          <a:xfrm flipH="1" flipV="1">
            <a:off x="2439988" y="4306888"/>
            <a:ext cx="9525" cy="452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gray">
          <a:xfrm flipH="1">
            <a:off x="2427288" y="3260725"/>
            <a:ext cx="963612" cy="242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" name="AutoShape 9"/>
          <p:cNvCxnSpPr>
            <a:cxnSpLocks noChangeShapeType="1"/>
          </p:cNvCxnSpPr>
          <p:nvPr/>
        </p:nvCxnSpPr>
        <p:spPr bwMode="gray">
          <a:xfrm>
            <a:off x="1433513" y="3244850"/>
            <a:ext cx="495300" cy="109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2066474" y="1779755"/>
            <a:ext cx="80645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300"/>
              </a:spcBef>
            </a:pPr>
            <a:r>
              <a:rPr lang="en-US" sz="1200" b="1" dirty="0" smtClean="0">
                <a:solidFill>
                  <a:srgbClr val="003300"/>
                </a:solidFill>
              </a:rPr>
              <a:t>Online</a:t>
            </a:r>
          </a:p>
          <a:p>
            <a:pPr algn="ctr" eaLnBrk="0" hangingPunct="0">
              <a:spcBef>
                <a:spcPts val="300"/>
              </a:spcBef>
            </a:pPr>
            <a:r>
              <a:rPr lang="en-US" sz="1200" b="1" dirty="0" smtClean="0">
                <a:solidFill>
                  <a:srgbClr val="003300"/>
                </a:solidFill>
              </a:rPr>
              <a:t>E-mail</a:t>
            </a:r>
            <a:endParaRPr lang="en-US" sz="1200" b="1" dirty="0">
              <a:solidFill>
                <a:srgbClr val="003300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3722757" y="3685866"/>
            <a:ext cx="806450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ts val="300"/>
              </a:spcBef>
            </a:pPr>
            <a:r>
              <a:rPr lang="en-US" sz="1200" b="1" dirty="0">
                <a:solidFill>
                  <a:srgbClr val="003300"/>
                </a:solidFill>
              </a:rPr>
              <a:t>Online</a:t>
            </a:r>
          </a:p>
          <a:p>
            <a:pPr algn="ctr" eaLnBrk="0" hangingPunct="0">
              <a:spcBef>
                <a:spcPts val="300"/>
              </a:spcBef>
            </a:pPr>
            <a:r>
              <a:rPr lang="en-US" sz="1200" b="1" dirty="0" smtClean="0">
                <a:solidFill>
                  <a:srgbClr val="003300"/>
                </a:solidFill>
              </a:rPr>
              <a:t>e-mail</a:t>
            </a:r>
            <a:endParaRPr lang="en-US" sz="1200" b="1" dirty="0">
              <a:solidFill>
                <a:srgbClr val="003300"/>
              </a:solidFill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444500" y="2041950"/>
            <a:ext cx="1317625" cy="1590675"/>
            <a:chOff x="288" y="1536"/>
            <a:chExt cx="830" cy="10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415" y="1674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88" y="1536"/>
              <a:ext cx="830" cy="836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313" y="1562"/>
              <a:ext cx="782" cy="976"/>
              <a:chOff x="3975" y="1593"/>
              <a:chExt cx="931" cy="1163"/>
            </a:xfrm>
          </p:grpSpPr>
          <p:pic>
            <p:nvPicPr>
              <p:cNvPr id="2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0" name="Oval 1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1" name="Picture 19" descr="light_shadow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2" name="Group 2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33" name="Group 2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39" name="AutoShape 2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" name="AutoShape 2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2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2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2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35" name="AutoShape 2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6" name="AutoShape 2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3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-3733502" flipH="1" flipV="1">
              <a:off x="631" y="2108"/>
              <a:ext cx="605" cy="146"/>
              <a:chOff x="2532" y="1051"/>
              <a:chExt cx="893" cy="246"/>
            </a:xfrm>
          </p:grpSpPr>
          <p:grpSp>
            <p:nvGrpSpPr>
              <p:cNvPr id="19" name="Group 3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5" name="AutoShape 3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3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3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3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1" name="AutoShape 3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3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4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4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8" name="Rectangle 42"/>
            <p:cNvSpPr>
              <a:spLocks noChangeArrowheads="1"/>
            </p:cNvSpPr>
            <p:nvPr/>
          </p:nvSpPr>
          <p:spPr bwMode="gray">
            <a:xfrm>
              <a:off x="383" y="1826"/>
              <a:ext cx="663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АБИС НБ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Oval 43"/>
          <p:cNvSpPr>
            <a:spLocks noChangeArrowheads="1"/>
          </p:cNvSpPr>
          <p:nvPr/>
        </p:nvSpPr>
        <p:spPr bwMode="gray">
          <a:xfrm>
            <a:off x="1789113" y="4641850"/>
            <a:ext cx="1298575" cy="1309688"/>
          </a:xfrm>
          <a:prstGeom prst="ellipse">
            <a:avLst/>
          </a:prstGeom>
          <a:solidFill>
            <a:srgbClr val="EAEAEA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4" name="Group 44"/>
          <p:cNvGrpSpPr>
            <a:grpSpLocks/>
          </p:cNvGrpSpPr>
          <p:nvPr/>
        </p:nvGrpSpPr>
        <p:grpSpPr bwMode="auto">
          <a:xfrm>
            <a:off x="782901" y="4422776"/>
            <a:ext cx="1223964" cy="1528762"/>
            <a:chOff x="1252" y="3024"/>
            <a:chExt cx="771" cy="963"/>
          </a:xfrm>
        </p:grpSpPr>
        <p:sp>
          <p:nvSpPr>
            <p:cNvPr id="45" name="Rectangle 45"/>
            <p:cNvSpPr>
              <a:spLocks noChangeArrowheads="1"/>
            </p:cNvSpPr>
            <p:nvPr/>
          </p:nvSpPr>
          <p:spPr bwMode="gray">
            <a:xfrm>
              <a:off x="1322" y="325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grpSp>
          <p:nvGrpSpPr>
            <p:cNvPr id="46" name="Group 46"/>
            <p:cNvGrpSpPr>
              <a:grpSpLocks/>
            </p:cNvGrpSpPr>
            <p:nvPr/>
          </p:nvGrpSpPr>
          <p:grpSpPr bwMode="auto">
            <a:xfrm>
              <a:off x="1252" y="3024"/>
              <a:ext cx="771" cy="963"/>
              <a:chOff x="3975" y="1593"/>
              <a:chExt cx="931" cy="1163"/>
            </a:xfrm>
          </p:grpSpPr>
          <p:pic>
            <p:nvPicPr>
              <p:cNvPr id="59" name="Picture 4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" name="Oval 4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1" name="Picture 49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" name="Group 5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63" name="Group 5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69" name="AutoShape 5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AutoShape 5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" name="AutoShape 5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AutoShape 5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Group 5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65" name="AutoShape 5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AutoShape 5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AutoShape 5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6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7" name="Group 61"/>
            <p:cNvGrpSpPr>
              <a:grpSpLocks/>
            </p:cNvGrpSpPr>
            <p:nvPr/>
          </p:nvGrpSpPr>
          <p:grpSpPr bwMode="auto">
            <a:xfrm rot="-3733502" flipH="1" flipV="1">
              <a:off x="1561" y="3564"/>
              <a:ext cx="597" cy="144"/>
              <a:chOff x="2532" y="1051"/>
              <a:chExt cx="893" cy="246"/>
            </a:xfrm>
          </p:grpSpPr>
          <p:grpSp>
            <p:nvGrpSpPr>
              <p:cNvPr id="49" name="Group 6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5" name="AutoShape 6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6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6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6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0" name="Group 6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51" name="AutoShape 6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7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7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8" name="Rectangle 72"/>
            <p:cNvSpPr>
              <a:spLocks noChangeArrowheads="1"/>
            </p:cNvSpPr>
            <p:nvPr/>
          </p:nvSpPr>
          <p:spPr bwMode="gray">
            <a:xfrm>
              <a:off x="1321" y="3200"/>
              <a:ext cx="64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Онлайн </a:t>
              </a:r>
            </a:p>
            <a:p>
              <a:pPr algn="ctr"/>
              <a:r>
                <a:rPr lang="ru-RU" b="1" dirty="0" smtClean="0">
                  <a:solidFill>
                    <a:srgbClr val="000000"/>
                  </a:solidFill>
                </a:rPr>
                <a:t>сервисы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73"/>
          <p:cNvGrpSpPr>
            <a:grpSpLocks/>
          </p:cNvGrpSpPr>
          <p:nvPr/>
        </p:nvGrpSpPr>
        <p:grpSpPr bwMode="auto">
          <a:xfrm>
            <a:off x="3143014" y="2087531"/>
            <a:ext cx="1301751" cy="1577975"/>
            <a:chOff x="2160" y="1488"/>
            <a:chExt cx="820" cy="994"/>
          </a:xfrm>
        </p:grpSpPr>
        <p:sp>
          <p:nvSpPr>
            <p:cNvPr id="74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6" name="Group 76"/>
            <p:cNvGrpSpPr>
              <a:grpSpLocks/>
            </p:cNvGrpSpPr>
            <p:nvPr/>
          </p:nvGrpSpPr>
          <p:grpSpPr bwMode="auto">
            <a:xfrm>
              <a:off x="2189" y="1516"/>
              <a:ext cx="773" cy="966"/>
              <a:chOff x="3975" y="1593"/>
              <a:chExt cx="931" cy="1163"/>
            </a:xfrm>
          </p:grpSpPr>
          <p:pic>
            <p:nvPicPr>
              <p:cNvPr id="89" name="Picture 77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90" name="Oval 7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1" name="Picture 79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2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93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99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4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95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7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79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85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8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80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1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8" name="Rectangle 102"/>
            <p:cNvSpPr>
              <a:spLocks noChangeArrowheads="1"/>
            </p:cNvSpPr>
            <p:nvPr/>
          </p:nvSpPr>
          <p:spPr bwMode="gray">
            <a:xfrm>
              <a:off x="2194" y="1680"/>
              <a:ext cx="778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Электронный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архив </a:t>
              </a:r>
            </a:p>
            <a:p>
              <a:pPr algn="ctr"/>
              <a:r>
                <a:rPr lang="ru-RU" sz="1200" b="1" dirty="0" smtClean="0">
                  <a:solidFill>
                    <a:srgbClr val="000000"/>
                  </a:solidFill>
                </a:rPr>
                <a:t>(</a:t>
              </a:r>
              <a:r>
                <a:rPr lang="ru-RU" sz="1050" b="1" dirty="0" err="1" smtClean="0">
                  <a:solidFill>
                    <a:srgbClr val="000000"/>
                  </a:solidFill>
                </a:rPr>
                <a:t>репозиторий</a:t>
              </a:r>
              <a:r>
                <a:rPr lang="ru-RU" sz="1050" b="1" dirty="0" smtClean="0">
                  <a:solidFill>
                    <a:srgbClr val="000000"/>
                  </a:solidFill>
                </a:rPr>
                <a:t>)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03" name="AutoShape 103"/>
          <p:cNvSpPr>
            <a:spLocks noChangeArrowheads="1"/>
          </p:cNvSpPr>
          <p:nvPr/>
        </p:nvSpPr>
        <p:spPr bwMode="gray">
          <a:xfrm>
            <a:off x="4716463" y="2127250"/>
            <a:ext cx="4320033" cy="4614118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" name="Rectangle 104"/>
          <p:cNvSpPr>
            <a:spLocks noChangeArrowheads="1"/>
          </p:cNvSpPr>
          <p:nvPr/>
        </p:nvSpPr>
        <p:spPr bwMode="auto">
          <a:xfrm>
            <a:off x="4892675" y="2565400"/>
            <a:ext cx="3981381" cy="45735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D7181F"/>
                </a:solidFill>
              </a:rPr>
              <a:t>АБИС Научной библиотеки</a:t>
            </a:r>
            <a:endParaRPr lang="en-US" b="1" dirty="0">
              <a:solidFill>
                <a:srgbClr val="D7181F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b="1" dirty="0"/>
              <a:t>    - </a:t>
            </a:r>
            <a:r>
              <a:rPr lang="ru-RU" sz="1400" b="1" dirty="0" smtClean="0"/>
              <a:t>Библиотечно-производственный комплекс</a:t>
            </a:r>
            <a:endParaRPr lang="en-US" sz="1400" b="1" dirty="0"/>
          </a:p>
          <a:p>
            <a:pPr>
              <a:lnSpc>
                <a:spcPct val="120000"/>
              </a:lnSpc>
            </a:pPr>
            <a:r>
              <a:rPr lang="en-US" sz="1400" b="1" dirty="0"/>
              <a:t>    - </a:t>
            </a:r>
            <a:r>
              <a:rPr lang="ru-RU" sz="1400" b="1" dirty="0" smtClean="0"/>
              <a:t>Собственные БД (ЭК, ЭК, другие)</a:t>
            </a:r>
            <a:endParaRPr lang="en-US" sz="1400" b="1" dirty="0"/>
          </a:p>
          <a:p>
            <a:r>
              <a:rPr lang="ru-RU" b="1" dirty="0" smtClean="0">
                <a:solidFill>
                  <a:srgbClr val="D7181F"/>
                </a:solidFill>
              </a:rPr>
              <a:t>Электронный архив (</a:t>
            </a:r>
            <a:r>
              <a:rPr lang="ru-RU" b="1" dirty="0" err="1" smtClean="0">
                <a:solidFill>
                  <a:srgbClr val="D7181F"/>
                </a:solidFill>
              </a:rPr>
              <a:t>репозиторий</a:t>
            </a:r>
            <a:r>
              <a:rPr lang="ru-RU" b="1" dirty="0" smtClean="0">
                <a:solidFill>
                  <a:srgbClr val="D7181F"/>
                </a:solidFill>
              </a:rPr>
              <a:t>)</a:t>
            </a:r>
            <a:endParaRPr lang="en-US" b="1" dirty="0">
              <a:solidFill>
                <a:srgbClr val="D7181F"/>
              </a:solidFill>
            </a:endParaRPr>
          </a:p>
          <a:p>
            <a:r>
              <a:rPr lang="en-US" sz="1400" b="1" dirty="0"/>
              <a:t>    - </a:t>
            </a:r>
            <a:r>
              <a:rPr lang="ru-RU" sz="1400" b="1" dirty="0" smtClean="0"/>
              <a:t>ресурсы открытого доступа </a:t>
            </a:r>
            <a:r>
              <a:rPr lang="ru-RU" sz="1400" b="1" dirty="0" err="1" smtClean="0"/>
              <a:t>ДонНУ</a:t>
            </a:r>
            <a:endParaRPr lang="en-US" sz="1400" b="1" dirty="0"/>
          </a:p>
          <a:p>
            <a:r>
              <a:rPr lang="ru-RU" b="1" dirty="0" smtClean="0">
                <a:solidFill>
                  <a:srgbClr val="D7181F"/>
                </a:solidFill>
              </a:rPr>
              <a:t>Онлайн сервисы</a:t>
            </a:r>
            <a:endParaRPr lang="en-US" b="1" dirty="0">
              <a:solidFill>
                <a:srgbClr val="D7181F"/>
              </a:solidFill>
            </a:endParaRPr>
          </a:p>
          <a:p>
            <a:r>
              <a:rPr lang="en-US" sz="1400" b="1" dirty="0"/>
              <a:t>    - </a:t>
            </a:r>
            <a:r>
              <a:rPr lang="ru-RU" sz="1400" b="1" dirty="0" smtClean="0"/>
              <a:t>Виртуальная справочная служба</a:t>
            </a:r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Обслуживание удаленных пользователей</a:t>
            </a:r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Сервис </a:t>
            </a:r>
            <a:r>
              <a:rPr lang="ru-RU" sz="1400" b="1" dirty="0" err="1" smtClean="0"/>
              <a:t>Антиплагиат</a:t>
            </a:r>
            <a:r>
              <a:rPr lang="ru-RU" sz="1400" b="1" dirty="0" smtClean="0"/>
              <a:t> онлайн</a:t>
            </a:r>
            <a:endParaRPr lang="en-US" sz="1400" b="1" dirty="0" smtClean="0"/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Индивид. книжная полка преподавателя</a:t>
            </a:r>
            <a:endParaRPr lang="en-US" sz="1400" b="1" dirty="0" smtClean="0"/>
          </a:p>
          <a:p>
            <a:r>
              <a:rPr lang="en-US" sz="1400" b="1" dirty="0" smtClean="0"/>
              <a:t>    - </a:t>
            </a:r>
            <a:r>
              <a:rPr lang="ru-RU" sz="1400" b="1" dirty="0" smtClean="0"/>
              <a:t>Библиотечный канал (телевидение)</a:t>
            </a:r>
          </a:p>
          <a:p>
            <a:r>
              <a:rPr lang="en-US" sz="1400" b="1" dirty="0" smtClean="0"/>
              <a:t>    </a:t>
            </a:r>
            <a:r>
              <a:rPr lang="ru-RU" sz="1400" b="1" dirty="0" smtClean="0"/>
              <a:t>- Социальные сети (</a:t>
            </a:r>
            <a:r>
              <a:rPr lang="en-US" sz="1400" b="1" dirty="0" smtClean="0"/>
              <a:t>FB, VK, TW, YouTube)</a:t>
            </a:r>
          </a:p>
          <a:p>
            <a:r>
              <a:rPr lang="ru-RU" b="1" dirty="0" smtClean="0">
                <a:solidFill>
                  <a:srgbClr val="D7181F"/>
                </a:solidFill>
              </a:rPr>
              <a:t>Ресурсы удаленного доступа</a:t>
            </a:r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Договоры на использование БД</a:t>
            </a:r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Тестовые доступы</a:t>
            </a:r>
          </a:p>
          <a:p>
            <a:r>
              <a:rPr lang="ru-RU" sz="1400" b="1" dirty="0" smtClean="0"/>
              <a:t>    </a:t>
            </a:r>
            <a:r>
              <a:rPr lang="en-US" sz="1400" b="1" dirty="0" smtClean="0"/>
              <a:t>- </a:t>
            </a:r>
            <a:r>
              <a:rPr lang="ru-RU" sz="1400" b="1" dirty="0" smtClean="0"/>
              <a:t>Ресурсы открытого доступа</a:t>
            </a:r>
            <a:endParaRPr lang="en-US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en-US" sz="1400" b="1" dirty="0"/>
          </a:p>
        </p:txBody>
      </p:sp>
      <p:sp>
        <p:nvSpPr>
          <p:cNvPr id="105" name="AutoShape 105"/>
          <p:cNvSpPr>
            <a:spLocks noChangeArrowheads="1"/>
          </p:cNvSpPr>
          <p:nvPr/>
        </p:nvSpPr>
        <p:spPr bwMode="gray">
          <a:xfrm>
            <a:off x="4857750" y="1849438"/>
            <a:ext cx="3686175" cy="5016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9050" algn="ctr">
            <a:solidFill>
              <a:srgbClr val="DDDDD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" name="Text Box 106"/>
          <p:cNvSpPr txBox="1">
            <a:spLocks noChangeArrowheads="1"/>
          </p:cNvSpPr>
          <p:nvPr/>
        </p:nvSpPr>
        <p:spPr bwMode="gray">
          <a:xfrm>
            <a:off x="4876031" y="1858963"/>
            <a:ext cx="35844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FFFF"/>
                </a:solidFill>
              </a:rPr>
              <a:t>Состав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107" name="Picture 107" descr="2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3048000"/>
            <a:ext cx="1524000" cy="1335088"/>
          </a:xfrm>
          <a:prstGeom prst="rect">
            <a:avLst/>
          </a:prstGeom>
          <a:noFill/>
        </p:spPr>
      </p:pic>
      <p:grpSp>
        <p:nvGrpSpPr>
          <p:cNvPr id="108" name="Group 73"/>
          <p:cNvGrpSpPr>
            <a:grpSpLocks/>
          </p:cNvGrpSpPr>
          <p:nvPr/>
        </p:nvGrpSpPr>
        <p:grpSpPr bwMode="auto">
          <a:xfrm>
            <a:off x="2991800" y="4430263"/>
            <a:ext cx="1301751" cy="1577975"/>
            <a:chOff x="2160" y="1488"/>
            <a:chExt cx="820" cy="994"/>
          </a:xfrm>
        </p:grpSpPr>
        <p:sp>
          <p:nvSpPr>
            <p:cNvPr id="109" name="Rectangle 74"/>
            <p:cNvSpPr>
              <a:spLocks noChangeArrowheads="1"/>
            </p:cNvSpPr>
            <p:nvPr/>
          </p:nvSpPr>
          <p:spPr bwMode="gray">
            <a:xfrm>
              <a:off x="2182" y="1672"/>
              <a:ext cx="605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Title in here</a:t>
              </a:r>
            </a:p>
          </p:txBody>
        </p:sp>
        <p:sp>
          <p:nvSpPr>
            <p:cNvPr id="110" name="Oval 75"/>
            <p:cNvSpPr>
              <a:spLocks noChangeArrowheads="1"/>
            </p:cNvSpPr>
            <p:nvPr/>
          </p:nvSpPr>
          <p:spPr bwMode="gray">
            <a:xfrm>
              <a:off x="2160" y="1488"/>
              <a:ext cx="820" cy="8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1" name="Group 76"/>
            <p:cNvGrpSpPr>
              <a:grpSpLocks/>
            </p:cNvGrpSpPr>
            <p:nvPr/>
          </p:nvGrpSpPr>
          <p:grpSpPr bwMode="auto">
            <a:xfrm>
              <a:off x="2189" y="1516"/>
              <a:ext cx="773" cy="966"/>
              <a:chOff x="3975" y="1593"/>
              <a:chExt cx="931" cy="1163"/>
            </a:xfrm>
          </p:grpSpPr>
          <p:pic>
            <p:nvPicPr>
              <p:cNvPr id="124" name="Picture 77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25" name="Oval 7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26" name="Picture 79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7" name="Group 8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28" name="Group 8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34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5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7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9" name="Group 8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30" name="AutoShape 8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AutoShape 8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AutoShape 8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3" name="AutoShape 9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12" name="Group 91"/>
            <p:cNvGrpSpPr>
              <a:grpSpLocks/>
            </p:cNvGrpSpPr>
            <p:nvPr/>
          </p:nvGrpSpPr>
          <p:grpSpPr bwMode="auto">
            <a:xfrm rot="-3733502" flipH="1" flipV="1">
              <a:off x="2498" y="2058"/>
              <a:ext cx="599" cy="144"/>
              <a:chOff x="2532" y="1051"/>
              <a:chExt cx="893" cy="246"/>
            </a:xfrm>
          </p:grpSpPr>
          <p:grpSp>
            <p:nvGrpSpPr>
              <p:cNvPr id="114" name="Group 9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0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2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3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5" name="Group 9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6" name="AutoShape 9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7" name="AutoShape 9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8" name="AutoShape 10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9" name="AutoShape 10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13" name="Rectangle 102"/>
            <p:cNvSpPr>
              <a:spLocks noChangeArrowheads="1"/>
            </p:cNvSpPr>
            <p:nvPr/>
          </p:nvSpPr>
          <p:spPr bwMode="gray">
            <a:xfrm>
              <a:off x="2245" y="1654"/>
              <a:ext cx="689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Ресурсы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удаленного</a:t>
              </a:r>
            </a:p>
            <a:p>
              <a:pPr algn="ctr"/>
              <a:r>
                <a:rPr lang="ru-RU" sz="1400" b="1" dirty="0" smtClean="0">
                  <a:solidFill>
                    <a:srgbClr val="000000"/>
                  </a:solidFill>
                </a:rPr>
                <a:t>доступа</a:t>
              </a:r>
            </a:p>
          </p:txBody>
        </p:sp>
      </p:grpSp>
      <p:sp>
        <p:nvSpPr>
          <p:cNvPr id="138" name="Oval 4"/>
          <p:cNvSpPr>
            <a:spLocks noChangeArrowheads="1"/>
          </p:cNvSpPr>
          <p:nvPr/>
        </p:nvSpPr>
        <p:spPr bwMode="gray">
          <a:xfrm>
            <a:off x="2113636" y="5011152"/>
            <a:ext cx="777875" cy="777875"/>
          </a:xfrm>
          <a:prstGeom prst="ellipse">
            <a:avLst/>
          </a:prstGeom>
          <a:solidFill>
            <a:schemeClr val="folHlink"/>
          </a:solidFill>
          <a:ln w="38100" algn="ctr">
            <a:solidFill>
              <a:srgbClr val="D2E3E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ts val="300"/>
              </a:spcBef>
            </a:pPr>
            <a:r>
              <a:rPr lang="en-US" sz="1200" b="1" dirty="0">
                <a:solidFill>
                  <a:srgbClr val="003300"/>
                </a:solidFill>
              </a:rPr>
              <a:t>Online</a:t>
            </a:r>
          </a:p>
          <a:p>
            <a:pPr algn="ctr" eaLnBrk="0" hangingPunct="0">
              <a:spcBef>
                <a:spcPts val="300"/>
              </a:spcBef>
            </a:pPr>
            <a:r>
              <a:rPr lang="en-US" sz="1200" b="1" dirty="0" smtClean="0">
                <a:solidFill>
                  <a:srgbClr val="003300"/>
                </a:solidFill>
              </a:rPr>
              <a:t>e-mail</a:t>
            </a:r>
            <a:endParaRPr lang="en-US" sz="1200" b="1" dirty="0">
              <a:solidFill>
                <a:srgbClr val="0033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 rot="20787674">
            <a:off x="1937061" y="3200766"/>
            <a:ext cx="7592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/>
              <a:t>ЭБС+</a:t>
            </a:r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194120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Georgia" panose="02040502050405020303" pitchFamily="18" charset="0"/>
              </a:rPr>
              <a:t>ЭБС.</a:t>
            </a:r>
            <a:r>
              <a:rPr lang="ru-RU" sz="4000" dirty="0" smtClean="0">
                <a:latin typeface="Georgia" panose="02040502050405020303" pitchFamily="18" charset="0"/>
              </a:rPr>
              <a:t> Единое окно доступа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" y="1484784"/>
            <a:ext cx="9001001" cy="5256584"/>
          </a:xfrm>
        </p:spPr>
      </p:pic>
    </p:spTree>
    <p:extLst>
      <p:ext uri="{BB962C8B-B14F-4D97-AF65-F5344CB8AC3E}">
        <p14:creationId xmlns:p14="http://schemas.microsoft.com/office/powerpoint/2010/main" val="32039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ЭБС </a:t>
            </a:r>
            <a:r>
              <a:rPr lang="ru-RU" sz="2400" b="1" dirty="0" err="1">
                <a:latin typeface="Georgia" panose="02040502050405020303" pitchFamily="18" charset="0"/>
              </a:rPr>
              <a:t>ДонНУ</a:t>
            </a:r>
            <a:r>
              <a:rPr lang="ru-RU" sz="2400" dirty="0">
                <a:latin typeface="Georgia" panose="02040502050405020303" pitchFamily="18" charset="0"/>
              </a:rPr>
              <a:t>, плавный переход к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электронной информационно-образовательной среде </a:t>
            </a:r>
            <a:endParaRPr lang="ru-RU" sz="2400" dirty="0"/>
          </a:p>
        </p:txBody>
      </p:sp>
      <p:pic>
        <p:nvPicPr>
          <p:cNvPr id="1028" name="Picture 4" descr="http://vniiz.org/fm_content_folder/uploads/e-library-syste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1" y="1523219"/>
            <a:ext cx="437042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 b="7284"/>
          <a:stretch/>
        </p:blipFill>
        <p:spPr bwMode="auto">
          <a:xfrm>
            <a:off x="4355976" y="3597938"/>
            <a:ext cx="4788024" cy="323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4923" y="46531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</a:rPr>
              <a:t>ЭБС</a:t>
            </a:r>
            <a:endParaRPr lang="ru-RU" sz="4000" b="1" dirty="0"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1328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eorgia" panose="02040502050405020303" pitchFamily="18" charset="0"/>
              </a:rPr>
              <a:t>ЭИОС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987824" y="3012554"/>
            <a:ext cx="2142554" cy="234846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30378" y="2998157"/>
            <a:ext cx="273630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31640" y="5361022"/>
            <a:ext cx="16827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8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ЭБС </a:t>
            </a:r>
            <a:r>
              <a:rPr lang="ru-RU" sz="2400" b="1" dirty="0" err="1">
                <a:latin typeface="Georgia" panose="02040502050405020303" pitchFamily="18" charset="0"/>
              </a:rPr>
              <a:t>ДонНУ</a:t>
            </a:r>
            <a:r>
              <a:rPr lang="ru-RU" sz="2400" dirty="0">
                <a:latin typeface="Georgia" panose="02040502050405020303" pitchFamily="18" charset="0"/>
              </a:rPr>
              <a:t>, плавный переход к 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2400" dirty="0">
                <a:latin typeface="Georgia" panose="02040502050405020303" pitchFamily="18" charset="0"/>
              </a:rPr>
              <a:t>электронной информационно-образовательной среде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3872" y="2207294"/>
            <a:ext cx="8352928" cy="1656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1992-1997 год. Информатизация </a:t>
            </a:r>
            <a:r>
              <a:rPr lang="ru-RU" dirty="0" err="1">
                <a:latin typeface="Georgia" panose="02040502050405020303" pitchFamily="18" charset="0"/>
              </a:rPr>
              <a:t>ДонГУ</a:t>
            </a:r>
            <a:r>
              <a:rPr lang="ru-RU" dirty="0">
                <a:latin typeface="Georgia" panose="02040502050405020303" pitchFamily="18" charset="0"/>
              </a:rPr>
              <a:t>. Разработка автоматизированной информационно-библиотечной системы</a:t>
            </a:r>
          </a:p>
          <a:p>
            <a:pPr marL="0" indent="0" algn="just">
              <a:buNone/>
            </a:pP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23528" y="4653136"/>
            <a:ext cx="8363272" cy="1828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Georgia" panose="02040502050405020303" pitchFamily="18" charset="0"/>
              </a:rPr>
              <a:t>2018-2022 гг. </a:t>
            </a:r>
            <a:r>
              <a:rPr lang="ru-RU" b="1" dirty="0" smtClean="0">
                <a:latin typeface="Georgia" panose="02040502050405020303" pitchFamily="18" charset="0"/>
              </a:rPr>
              <a:t>ЭБС </a:t>
            </a:r>
            <a:r>
              <a:rPr lang="ru-RU" b="1" dirty="0" err="1">
                <a:latin typeface="Georgia" panose="02040502050405020303" pitchFamily="18" charset="0"/>
              </a:rPr>
              <a:t>ДонНУ</a:t>
            </a:r>
            <a:r>
              <a:rPr lang="ru-RU" dirty="0">
                <a:latin typeface="Georgia" panose="02040502050405020303" pitchFamily="18" charset="0"/>
              </a:rPr>
              <a:t> в структуре информационного обеспечения учебного процесса и научной деятельности ГОУ </a:t>
            </a:r>
            <a:r>
              <a:rPr lang="ru-RU" dirty="0" smtClean="0">
                <a:latin typeface="Georgia" panose="02040502050405020303" pitchFamily="18" charset="0"/>
              </a:rPr>
              <a:t>ВПО</a:t>
            </a:r>
            <a:r>
              <a:rPr lang="ru-RU" dirty="0">
                <a:latin typeface="Georgia" panose="02040502050405020303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62880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anose="02040502050405020303" pitchFamily="18" charset="0"/>
              </a:rPr>
              <a:t>НАУЧНЫЕ ТЕМЫ:</a:t>
            </a:r>
            <a:endParaRPr lang="ru-RU" b="1" dirty="0">
              <a:latin typeface="Georgia" panose="02040502050405020303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610742" y="3677812"/>
            <a:ext cx="5172" cy="789657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79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1115616" y="5142908"/>
            <a:ext cx="7931224" cy="156820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r>
              <a:rPr lang="en-US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" b="1149"/>
          <a:stretch/>
        </p:blipFill>
        <p:spPr>
          <a:xfrm>
            <a:off x="-396552" y="116632"/>
            <a:ext cx="561662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1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a90822aa78712faa699f2a5e2343dec78a3ffe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280</Words>
  <Application>Microsoft Office PowerPoint</Application>
  <PresentationFormat>Экран (4:3)</PresentationFormat>
  <Paragraphs>58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Электронно-библиотечная система (ЭБС)  Донецкого национального университета в структуре информационного обеспечения учебного процесса и научной деятельности ГОУ ВПО.</vt:lpstr>
      <vt:lpstr>ЭБС. Необходимость и своевременность</vt:lpstr>
      <vt:lpstr>ЭБС. Приказ от 21.04.2016 г.</vt:lpstr>
      <vt:lpstr>ЭБС ДонНУ, плавный переход к  электронной информационно-образовательной среде  </vt:lpstr>
      <vt:lpstr>ЭБС. Единое окно доступа</vt:lpstr>
      <vt:lpstr>ЭБС ДонНУ, плавный переход к  электронной информационно-образовательной среде </vt:lpstr>
      <vt:lpstr>ЭБС ДонНУ, плавный переход к  электронной информационно-образовательной среде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Мобильные сервисы</dc:title>
  <dc:creator>obstinate</dc:creator>
  <dc:description>Шаблон презентации с сайта http://presentation-creation.ru</dc:description>
  <cp:lastModifiedBy>Аленовская Ольга Владимировна</cp:lastModifiedBy>
  <cp:revision>36</cp:revision>
  <dcterms:created xsi:type="dcterms:W3CDTF">2017-02-15T08:40:22Z</dcterms:created>
  <dcterms:modified xsi:type="dcterms:W3CDTF">2018-10-24T13:08:42Z</dcterms:modified>
</cp:coreProperties>
</file>