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03DF64-FAF8-4E30-9B34-4980764E1554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168368-A977-4E42-80AD-B2778242F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881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1D02EE-84EE-4CD7-B2D6-7896D4A7E9E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B8C56-8535-410C-99A3-2783349C0A4C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19661-EE19-4E61-9256-B4E8F2857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3C6F0-666D-40EE-8D9E-C16806C94B12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83BD3-6955-40ED-8144-A909F9BCD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03E94-3977-446F-AECB-DF3A70B79634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4441B-4CD1-42D3-8A96-9BC7019E3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16BD3-B603-4A0B-9043-0AB8D4095673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1E8FD-9C7F-4F0D-A36E-ABF818384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FFFDF-8471-47C6-A22B-5E19969B7CCB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73840-632B-4F74-A2B0-61D07F808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9AD16-24D6-4724-BFC6-48504D169E3E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C98EB-7949-439F-934C-FA134F40F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6B4AE-3A4F-4B6E-B9B6-1D9C0FA14CE8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88BD6-ADD1-4237-80F1-672B3A135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1C993-DC0A-40E4-BA2F-4D0EA627FBB3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005F5-CCAA-46D6-970D-F04563EC4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BD2C7-07EB-4B41-9516-F6CC379D03CC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3900A-7496-49E0-AB2F-8B15B5A62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56CE9-A3A2-43C5-84FB-B150D9910DA1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61007-4041-4FA8-B1E8-30B3626B4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0E3B7-1C47-4825-9F9F-9056891AA251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23C4F-36DF-4980-B71C-9CE9542B1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678D75-0F1A-4502-B0D3-ADE40D63A236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B04B76-212E-442E-AC4F-51986E897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http://www.chph.ras.ru/semenov/foto-01.jpg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thumb/4/4d/Lobachevsky_03_crop.jpg/260px-Lobachevsky_03_crop.jpg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math/2/d/7/2d7a3683dc6e78468f3120e52d1b6cb0.png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rlz=1C1AVSX_enUA594UA594&amp;espv=2&amp;biw=1280&amp;bih=909&amp;q=%D1%83%D0%BD%D0%B1%D0%B8%D0%BD%D0%B8%D0%BB%D0%B8%D0%B9+%D0%B0%D1%82%D0%BE%D0%BC%D0%BD%D1%8B%D0%B9+%D0%BD%D0%BE%D0%BC%D0%B5%D1%80&amp;stick=H4sIAAAAAAAAAGOovnz8BQMDgxUHnxCHfq6-QUaRiaWWTnaylX5yRmpuZnFJUSWElZyYE5-ak5qbmldilViSDxRQyCvNTUot0rpz49-Uoo3Rq9zWhpsvYt7s4Bt_CgBDVOSfVwAAAA&amp;sa=X&amp;ved=0CIQBEOgTKAAwD2oVChMIoZ68-7XJxwIVBOFyCh2tPQ9f" TargetMode="External"/><Relationship Id="rId2" Type="http://schemas.openxmlformats.org/officeDocument/2006/relationships/hyperlink" Target="https://www.google.com/search?rlz=1C1AVSX_enUA594UA594&amp;espv=2&amp;biw=1280&amp;bih=909&amp;q=%D1%83%D0%BD%D0%B1%D0%B8%D0%BD%D0%B8%D0%BB%D0%B8%D0%B9+%D1%81%D0%B8%D0%BC%D0%B2%D0%BE%D0%BB&amp;stick=H4sIAAAAAAAAAGOovnz8BQMDgzEHnxCHfq6-QUaRiaWWanaylX5yRmpuZnFJUSWElZyYE5-ak5qbmldiVVyZm5Sf80nhDqPfxhdnSnayrplR9_-IQPKnPgBJQJKAUAAAAA&amp;sa=X&amp;ved=0CIEBEOgTKAAwDmoVChMIoZ68-7XJxwIVBOFyCh2tPQ9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ogle.com/search?rlz=1C1AVSX_enUA594UA594&amp;espv=2&amp;biw=1280&amp;bih=909&amp;q=%D1%83%D0%BD%D0%B1%D0%B8%D0%BD%D0%B8%D0%BB%D0%B8%D0%B9+%D0%B3%D1%80%D1%83%D0%BF%D0%BF%D0%B0&amp;stick=H4sIAAAAAAAAAGOovnz8BQMDgw0HnxCHfq6-QUaRiaWWXnaylX5yRmpuZnFJUSWElZyYE5-ak5qbmldiBRNQKE4tykwtll5-01Hd_qvfy-g5dWt3zuMpiL8bBgArcUmBWQAAAA&amp;sa=X&amp;ved=0CIcBEOgTKAAwEGoVChMIoZ68-7XJxwIVBOFyCh2tPQ9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5163" y="3573463"/>
            <a:ext cx="8299450" cy="2951162"/>
          </a:xfrm>
        </p:spPr>
        <p:txBody>
          <a:bodyPr rtlCol="0">
            <a:normAutofit fontScale="55000" lnSpcReduction="20000"/>
          </a:bodyPr>
          <a:lstStyle/>
          <a:p>
            <a:pPr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6700" b="1" dirty="0" smtClean="0"/>
              <a:t>1. Образование химических элементов.</a:t>
            </a:r>
          </a:p>
          <a:p>
            <a:pPr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6700" b="1" dirty="0" smtClean="0"/>
              <a:t>2. Химическая форма движения.</a:t>
            </a:r>
          </a:p>
          <a:p>
            <a:pPr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6700" b="1" dirty="0" smtClean="0"/>
              <a:t>3. Предмет химии.</a:t>
            </a:r>
          </a:p>
          <a:p>
            <a:pPr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6700" b="1" dirty="0" smtClean="0"/>
              <a:t>4. Пространство и время в химии.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0213" y="1268413"/>
            <a:ext cx="853440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Химическая форма движения материи</a:t>
            </a:r>
          </a:p>
        </p:txBody>
      </p:sp>
      <p:sp>
        <p:nvSpPr>
          <p:cNvPr id="14339" name="Прямоугольник 5"/>
          <p:cNvSpPr>
            <a:spLocks noChangeArrowheads="1"/>
          </p:cNvSpPr>
          <p:nvPr/>
        </p:nvSpPr>
        <p:spPr bwMode="auto">
          <a:xfrm>
            <a:off x="420688" y="260350"/>
            <a:ext cx="38639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000000"/>
                </a:solidFill>
                <a:latin typeface="Trebuchet MS" pitchFamily="34" charset="0"/>
              </a:rPr>
              <a:t>Тема №1.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179388" y="188913"/>
            <a:ext cx="85693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rebuchet MS" pitchFamily="34" charset="0"/>
              </a:rPr>
              <a:t>Формами существования элементов в природе соответствуют простые вещества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412875"/>
            <a:ext cx="2667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205038"/>
            <a:ext cx="6024562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863" y="333375"/>
            <a:ext cx="2530475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2771775" y="333375"/>
            <a:ext cx="6048375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latin typeface="Trebuchet MS" pitchFamily="34" charset="0"/>
              </a:rPr>
              <a:t>Гео́ргий Анто́нович Га́мов — советский и американский физик-теоретик, астрофизик и популяризатор науки. В 1933 году покинул СССР, став «невозвращенцем». В 1940 году получил гражданство США. Член-корреспондент АН СССР.</a:t>
            </a:r>
          </a:p>
        </p:txBody>
      </p:sp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300038" y="4446588"/>
            <a:ext cx="85201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 i="1">
                <a:latin typeface="Trebuchet MS" pitchFamily="34" charset="0"/>
              </a:rPr>
              <a:t>«Синтез химических элементов произошел на «дозвездной» стадии существования вещества Вселенной и является частью необратимого процесса развития мира».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755650" y="-26988"/>
            <a:ext cx="77041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rebuchet MS" pitchFamily="34" charset="0"/>
              </a:rPr>
              <a:t>Десять наиболее распространенных элементов в Галактике Млечный Путь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19150" y="1109663"/>
          <a:ext cx="7640638" cy="5434012"/>
        </p:xfrm>
        <a:graphic>
          <a:graphicData uri="http://schemas.openxmlformats.org/drawingml/2006/table">
            <a:tbl>
              <a:tblPr/>
              <a:tblGrid>
                <a:gridCol w="1439863"/>
                <a:gridCol w="3024187"/>
                <a:gridCol w="3176588"/>
              </a:tblGrid>
              <a:tr h="1166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Поряд-ковый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Элемент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Массовая доля в ppm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Водород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739000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Гелий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Кислород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Углерод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Неон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Железо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Азот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Кремний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Магний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2"/>
          <p:cNvSpPr>
            <a:spLocks noChangeArrowheads="1"/>
          </p:cNvSpPr>
          <p:nvPr/>
        </p:nvSpPr>
        <p:spPr bwMode="auto">
          <a:xfrm>
            <a:off x="471488" y="46038"/>
            <a:ext cx="83486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7030A0"/>
                </a:solidFill>
                <a:latin typeface="Trebuchet MS" pitchFamily="34" charset="0"/>
              </a:rPr>
              <a:t>1-й путь эволюции элементов (звездные катастрофы, взрывы сверхновых звезд) – r-процесс в звездах</a:t>
            </a:r>
            <a:endParaRPr lang="ru-RU" i="1">
              <a:solidFill>
                <a:srgbClr val="7030A0"/>
              </a:solidFill>
              <a:latin typeface="Trebuchet MS" pitchFamily="34" charset="0"/>
            </a:endParaRPr>
          </a:p>
        </p:txBody>
      </p:sp>
      <p:sp>
        <p:nvSpPr>
          <p:cNvPr id="26626" name="Прямоугольник 12"/>
          <p:cNvSpPr>
            <a:spLocks noChangeArrowheads="1"/>
          </p:cNvSpPr>
          <p:nvPr/>
        </p:nvSpPr>
        <p:spPr bwMode="auto">
          <a:xfrm>
            <a:off x="0" y="72390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•	</a:t>
            </a:r>
            <a:r>
              <a:rPr lang="ru-RU" b="1">
                <a:latin typeface="Trebuchet MS" pitchFamily="34" charset="0"/>
              </a:rPr>
              <a:t>Ударная волна, образующаяся при взрыве сверхновой, проходя по гелиевому и неоновому слоям, вызывает реакцию   </a:t>
            </a:r>
          </a:p>
          <a:p>
            <a:r>
              <a:rPr lang="ru-RU" b="1">
                <a:latin typeface="Trebuchet MS" pitchFamily="34" charset="0"/>
              </a:rPr>
              <a:t>с требуемой концентрацией нейтронов.</a:t>
            </a:r>
          </a:p>
        </p:txBody>
      </p:sp>
      <p:pic>
        <p:nvPicPr>
          <p:cNvPr id="26627" name="Picture 15" descr="\mathrm{^{22}Ne} + \mathrm{^{4}He}\rightarrow\mathrm{^{25}Mg} + \mathrm{^{1}n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6300" y="1081088"/>
            <a:ext cx="25034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13"/>
          <p:cNvSpPr>
            <a:spLocks noChangeArrowheads="1"/>
          </p:cNvSpPr>
          <p:nvPr/>
        </p:nvSpPr>
        <p:spPr bwMode="auto">
          <a:xfrm>
            <a:off x="71438" y="1700213"/>
            <a:ext cx="903763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•	</a:t>
            </a:r>
            <a:r>
              <a:rPr lang="ru-RU" b="1">
                <a:latin typeface="Trebuchet MS" pitchFamily="34" charset="0"/>
              </a:rPr>
              <a:t>Центральная часть массивной звезды, находящейся в стадии предсверхновой, содержит большое количество нейтронов и  </a:t>
            </a:r>
            <a:r>
              <a:rPr lang="el-GR" b="1">
                <a:latin typeface="Trebuchet MS" pitchFamily="34" charset="0"/>
              </a:rPr>
              <a:t>α</a:t>
            </a:r>
            <a:r>
              <a:rPr lang="ru-RU" b="1">
                <a:latin typeface="Trebuchet MS" pitchFamily="34" charset="0"/>
              </a:rPr>
              <a:t>-частиц, образующихся при фоторасщеплении железа </a:t>
            </a:r>
          </a:p>
          <a:p>
            <a:r>
              <a:rPr lang="ru-RU" b="1">
                <a:latin typeface="Trebuchet MS" pitchFamily="34" charset="0"/>
              </a:rPr>
              <a:t> на заключительной стадии эволюции. В центре такой звезды создаются условия для взрывного синтеза элементов.</a:t>
            </a:r>
          </a:p>
        </p:txBody>
      </p:sp>
      <p:pic>
        <p:nvPicPr>
          <p:cNvPr id="26629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0988" y="2330450"/>
            <a:ext cx="2827337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Прямоугольник 15"/>
          <p:cNvSpPr>
            <a:spLocks noChangeArrowheads="1"/>
          </p:cNvSpPr>
          <p:nvPr/>
        </p:nvSpPr>
        <p:spPr bwMode="auto">
          <a:xfrm>
            <a:off x="107950" y="3357563"/>
            <a:ext cx="8535988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Trebuchet MS" pitchFamily="34" charset="0"/>
              </a:rPr>
              <a:t>s-Процесс или медленный процесс захвата нейтронов – это процесс образования более тяжёлых ядер из более лёгких путём последовательного захвата нейтронов. Характерное время протекания s-процессов много больше периода β-распада, поэтому в них включаются либо стабильные ядра, либо β−-радиоактивные ядра, имеющие большие периоды полураспада. Исходным элементом в s-процессе служит изотоп железа </a:t>
            </a:r>
            <a:r>
              <a:rPr lang="ru-RU" b="1" baseline="30000">
                <a:latin typeface="Trebuchet MS" pitchFamily="34" charset="0"/>
              </a:rPr>
              <a:t>56</a:t>
            </a:r>
            <a:r>
              <a:rPr lang="ru-RU" b="1">
                <a:latin typeface="Trebuchet MS" pitchFamily="34" charset="0"/>
              </a:rPr>
              <a:t>Fe .</a:t>
            </a:r>
          </a:p>
        </p:txBody>
      </p:sp>
      <p:sp>
        <p:nvSpPr>
          <p:cNvPr id="26631" name="Прямоугольник 16"/>
          <p:cNvSpPr>
            <a:spLocks noChangeArrowheads="1"/>
          </p:cNvSpPr>
          <p:nvPr/>
        </p:nvSpPr>
        <p:spPr bwMode="auto">
          <a:xfrm>
            <a:off x="107950" y="5665788"/>
            <a:ext cx="85359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Trebuchet MS" pitchFamily="34" charset="0"/>
              </a:rPr>
              <a:t>Элементы образуются под действием холодного электромагнитного ускорения частиц, которое ведет к протеканию ядерных реакций (солнечные пятна, протуберанцы).</a:t>
            </a:r>
          </a:p>
        </p:txBody>
      </p:sp>
      <p:sp>
        <p:nvSpPr>
          <p:cNvPr id="26632" name="Прямоугольник 17"/>
          <p:cNvSpPr>
            <a:spLocks noChangeArrowheads="1"/>
          </p:cNvSpPr>
          <p:nvPr/>
        </p:nvSpPr>
        <p:spPr bwMode="auto">
          <a:xfrm>
            <a:off x="1349375" y="3105150"/>
            <a:ext cx="6175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7030A0"/>
                </a:solidFill>
                <a:latin typeface="Trebuchet MS" pitchFamily="34" charset="0"/>
              </a:rPr>
              <a:t>2-й путь эволюции элементов (s-захват)</a:t>
            </a:r>
          </a:p>
        </p:txBody>
      </p:sp>
      <p:sp>
        <p:nvSpPr>
          <p:cNvPr id="26633" name="Прямоугольник 18"/>
          <p:cNvSpPr>
            <a:spLocks noChangeArrowheads="1"/>
          </p:cNvSpPr>
          <p:nvPr/>
        </p:nvSpPr>
        <p:spPr bwMode="auto">
          <a:xfrm>
            <a:off x="595313" y="5387975"/>
            <a:ext cx="7989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7030A0"/>
                </a:solidFill>
                <a:latin typeface="Trebuchet MS" pitchFamily="34" charset="0"/>
              </a:rPr>
              <a:t>3-й путь образования и эволюции элементов (L</a:t>
            </a:r>
            <a:r>
              <a:rPr lang="en-US" b="1" i="1">
                <a:solidFill>
                  <a:srgbClr val="7030A0"/>
                </a:solidFill>
                <a:latin typeface="Trebuchet MS" pitchFamily="34" charset="0"/>
              </a:rPr>
              <a:t>i</a:t>
            </a:r>
            <a:r>
              <a:rPr lang="ru-RU" b="1" i="1">
                <a:solidFill>
                  <a:srgbClr val="7030A0"/>
                </a:solidFill>
                <a:latin typeface="Trebuchet MS" pitchFamily="34" charset="0"/>
              </a:rPr>
              <a:t>, Be, 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179388" y="115888"/>
            <a:ext cx="871378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7030A0"/>
                </a:solidFill>
                <a:latin typeface="Trebuchet MS" pitchFamily="34" charset="0"/>
              </a:rPr>
              <a:t>Материальное единство мира:</a:t>
            </a:r>
          </a:p>
          <a:p>
            <a:pPr algn="just"/>
            <a:r>
              <a:rPr lang="ru-RU" sz="3200" b="1">
                <a:latin typeface="Trebuchet MS" pitchFamily="34" charset="0"/>
              </a:rPr>
              <a:t>1. Вечное возникновение и исчезновение, непрерывное движение природы.</a:t>
            </a:r>
          </a:p>
          <a:p>
            <a:pPr algn="just"/>
            <a:r>
              <a:rPr lang="ru-RU" sz="3200" b="1">
                <a:latin typeface="Trebuchet MS" pitchFamily="34" charset="0"/>
              </a:rPr>
              <a:t>2. Причинно-следственная связь свойств космоса и процессов микромира и наоборот.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716338"/>
            <a:ext cx="48672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3357563"/>
            <a:ext cx="2484438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1"/>
          <p:cNvSpPr>
            <a:spLocks noChangeArrowheads="1"/>
          </p:cNvSpPr>
          <p:nvPr/>
        </p:nvSpPr>
        <p:spPr bwMode="auto">
          <a:xfrm>
            <a:off x="179388" y="985838"/>
            <a:ext cx="896461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rebuchet MS" pitchFamily="34" charset="0"/>
              </a:rPr>
              <a:t>– взаимодействие ядра атома и орбитальных электронов;</a:t>
            </a:r>
          </a:p>
          <a:p>
            <a:r>
              <a:rPr lang="ru-RU" sz="2400" b="1">
                <a:latin typeface="Trebuchet MS" pitchFamily="34" charset="0"/>
              </a:rPr>
              <a:t>– ядерные процессы;</a:t>
            </a:r>
          </a:p>
          <a:p>
            <a:r>
              <a:rPr lang="ru-RU" sz="2400" b="1">
                <a:latin typeface="Trebuchet MS" pitchFamily="34" charset="0"/>
              </a:rPr>
              <a:t>– вращательное и колебательное движение атомов и атомных групп молекул;</a:t>
            </a:r>
          </a:p>
          <a:p>
            <a:r>
              <a:rPr lang="ru-RU" sz="2400" b="1">
                <a:latin typeface="Trebuchet MS" pitchFamily="34" charset="0"/>
              </a:rPr>
              <a:t>– тепловое движение.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279775"/>
            <a:ext cx="424815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8663" y="3657600"/>
            <a:ext cx="28670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Прямоугольник 2"/>
          <p:cNvSpPr>
            <a:spLocks noChangeArrowheads="1"/>
          </p:cNvSpPr>
          <p:nvPr/>
        </p:nvSpPr>
        <p:spPr bwMode="auto">
          <a:xfrm>
            <a:off x="1216025" y="26988"/>
            <a:ext cx="68119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000000"/>
                </a:solidFill>
                <a:latin typeface="Trebuchet MS" pitchFamily="34" charset="0"/>
              </a:rPr>
              <a:t>Это химическая форма движения материи или нет?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1"/>
          <p:cNvSpPr>
            <a:spLocks noChangeArrowheads="1"/>
          </p:cNvSpPr>
          <p:nvPr/>
        </p:nvSpPr>
        <p:spPr bwMode="auto">
          <a:xfrm>
            <a:off x="2590800" y="681038"/>
            <a:ext cx="65182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rebuchet MS" pitchFamily="34" charset="0"/>
              </a:rPr>
              <a:t>При химическом движении взаимодействие между атомными остовами (твердыми каркасами) происходит за счет внешних валентных электронов, которые наиболее удалены от ядра.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153988"/>
            <a:ext cx="23907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4297363"/>
            <a:ext cx="18764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323850" y="44450"/>
            <a:ext cx="85693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7030A0"/>
                </a:solidFill>
                <a:latin typeface="Trebuchet MS" pitchFamily="34" charset="0"/>
              </a:rPr>
              <a:t>Материальные носители химической формы движения:</a:t>
            </a:r>
          </a:p>
          <a:p>
            <a:r>
              <a:rPr lang="ru-RU" sz="3200" b="1">
                <a:latin typeface="Trebuchet MS" pitchFamily="34" charset="0"/>
              </a:rPr>
              <a:t>атомы, молекулы, ионы, макромолекулы, радикалы и др.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3429000"/>
            <a:ext cx="27717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2130425"/>
            <a:ext cx="33813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1750" y="3500438"/>
            <a:ext cx="27273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1"/>
          <p:cNvSpPr>
            <a:spLocks noChangeArrowheads="1"/>
          </p:cNvSpPr>
          <p:nvPr/>
        </p:nvSpPr>
        <p:spPr bwMode="auto">
          <a:xfrm>
            <a:off x="1692275" y="520700"/>
            <a:ext cx="65516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7030A0"/>
                </a:solidFill>
                <a:latin typeface="Trebuchet MS" pitchFamily="34" charset="0"/>
              </a:rPr>
              <a:t>Качественное изменение организации вещества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565400"/>
            <a:ext cx="6119813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1"/>
          <p:cNvSpPr>
            <a:spLocks noChangeArrowheads="1"/>
          </p:cNvSpPr>
          <p:nvPr/>
        </p:nvSpPr>
        <p:spPr bwMode="auto">
          <a:xfrm>
            <a:off x="179388" y="115888"/>
            <a:ext cx="882015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rebuchet MS" pitchFamily="34" charset="0"/>
              </a:rPr>
              <a:t>Переход электрона из одного состояния движения в другое (качественное изменение) совершается в процессе взаимодействия противоположных тенденций (борьба противоположностей).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005263"/>
            <a:ext cx="396875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3573463"/>
            <a:ext cx="205263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179388" y="260350"/>
            <a:ext cx="853281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600" b="1" i="1">
                <a:latin typeface="Trebuchet MS" pitchFamily="34" charset="0"/>
              </a:rPr>
              <a:t>Материальный мир существует только в движении. Все многообразие явлений в мире – это различные формы движущейся материи.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2913063"/>
            <a:ext cx="3132137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Прямоугольник 1"/>
          <p:cNvSpPr>
            <a:spLocks noChangeArrowheads="1"/>
          </p:cNvSpPr>
          <p:nvPr/>
        </p:nvSpPr>
        <p:spPr bwMode="auto">
          <a:xfrm>
            <a:off x="2916238" y="958850"/>
            <a:ext cx="5976937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solidFill>
                  <a:srgbClr val="7030A0"/>
                </a:solidFill>
                <a:latin typeface="Trebuchet MS" pitchFamily="34" charset="0"/>
              </a:rPr>
              <a:t>Атом</a:t>
            </a:r>
            <a:r>
              <a:rPr lang="ru-RU" sz="3200" b="1">
                <a:latin typeface="Trebuchet MS" pitchFamily="34" charset="0"/>
              </a:rPr>
              <a:t> – мельчайшая частица химического элемента, сохраняющая его свойства. Атом делим, он состоит из более элементарных частиц (ē, р, n)</a:t>
            </a:r>
            <a:r>
              <a:rPr lang="ru-RU" sz="3200" b="1"/>
              <a:t>.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373063"/>
            <a:ext cx="2665413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4005263"/>
            <a:ext cx="2705100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1"/>
          <p:cNvSpPr>
            <a:spLocks noChangeArrowheads="1"/>
          </p:cNvSpPr>
          <p:nvPr/>
        </p:nvSpPr>
        <p:spPr bwMode="auto">
          <a:xfrm>
            <a:off x="36513" y="44450"/>
            <a:ext cx="9107487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Trebuchet MS" pitchFamily="34" charset="0"/>
              </a:rPr>
              <a:t>Различные формы движения материи изучаются соответствующими науками.</a:t>
            </a:r>
          </a:p>
          <a:p>
            <a:endParaRPr lang="ru-RU" sz="3600" b="1">
              <a:latin typeface="Trebuchet MS" pitchFamily="34" charset="0"/>
            </a:endParaRPr>
          </a:p>
          <a:p>
            <a:pPr algn="just"/>
            <a:r>
              <a:rPr lang="ru-RU" sz="3400" b="1">
                <a:latin typeface="Trebuchet MS" pitchFamily="34" charset="0"/>
              </a:rPr>
              <a:t>Физика – механическая форма, молекулярно-тепловая, электрические и магнитные процессы, внутриатомные и внутриядерные явления.</a:t>
            </a:r>
          </a:p>
          <a:p>
            <a:endParaRPr lang="ru-RU" sz="3400" b="1">
              <a:latin typeface="Trebuchet MS" pitchFamily="34" charset="0"/>
            </a:endParaRPr>
          </a:p>
          <a:p>
            <a:pPr algn="just"/>
            <a:r>
              <a:rPr lang="ru-RU" sz="3400" b="1">
                <a:latin typeface="Trebuchet MS" pitchFamily="34" charset="0"/>
              </a:rPr>
              <a:t>Химия – разрушение одних химических связей и образование других, перераспределение валентных электронов.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50" y="2060575"/>
            <a:ext cx="7623175" cy="40322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atin typeface="+mn-lt"/>
                <a:cs typeface="+mn-cs"/>
              </a:rPr>
              <a:t>Ядерная реакция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  <a:cs typeface="+mn-cs"/>
              </a:rPr>
              <a:t>Н</a:t>
            </a:r>
            <a:r>
              <a:rPr lang="ru-RU" sz="3200" b="1" baseline="30000" dirty="0">
                <a:latin typeface="+mn-lt"/>
                <a:cs typeface="+mn-cs"/>
              </a:rPr>
              <a:t>1</a:t>
            </a:r>
            <a:r>
              <a:rPr lang="ru-RU" sz="3200" b="1" dirty="0">
                <a:latin typeface="+mn-lt"/>
                <a:cs typeface="+mn-cs"/>
              </a:rPr>
              <a:t> + Н</a:t>
            </a:r>
            <a:r>
              <a:rPr lang="ru-RU" sz="3200" b="1" baseline="30000" dirty="0">
                <a:latin typeface="+mn-lt"/>
                <a:cs typeface="+mn-cs"/>
              </a:rPr>
              <a:t>2 </a:t>
            </a:r>
            <a:r>
              <a:rPr lang="ru-RU" sz="3200" b="1" dirty="0">
                <a:latin typeface="+mn-lt"/>
                <a:cs typeface="+mn-cs"/>
              </a:rPr>
              <a:t>→ Н</a:t>
            </a:r>
            <a:r>
              <a:rPr lang="ru-RU" sz="3200" b="1" baseline="30000" dirty="0">
                <a:latin typeface="+mn-lt"/>
                <a:cs typeface="+mn-cs"/>
              </a:rPr>
              <a:t>2</a:t>
            </a:r>
            <a:r>
              <a:rPr lang="ru-RU" sz="3200" b="1" dirty="0">
                <a:latin typeface="+mn-lt"/>
                <a:cs typeface="+mn-cs"/>
              </a:rPr>
              <a:t> + ē + </a:t>
            </a:r>
            <a:r>
              <a:rPr lang="ru-RU" sz="3200" b="1" dirty="0" err="1">
                <a:latin typeface="+mn-lt"/>
                <a:cs typeface="+mn-cs"/>
              </a:rPr>
              <a:t>hν</a:t>
            </a:r>
            <a:r>
              <a:rPr lang="ru-RU" sz="3200" b="1" dirty="0">
                <a:latin typeface="+mn-lt"/>
                <a:cs typeface="+mn-cs"/>
              </a:rPr>
              <a:t> +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9,6·10</a:t>
            </a:r>
            <a:r>
              <a:rPr lang="ru-RU" sz="3200" b="1" baseline="300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6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 ккал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atin typeface="+mn-lt"/>
                <a:cs typeface="+mn-cs"/>
              </a:rPr>
              <a:t>фазовые переходы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  <a:cs typeface="+mn-cs"/>
              </a:rPr>
              <a:t>Н</a:t>
            </a:r>
            <a:r>
              <a:rPr lang="ru-RU" sz="3200" b="1" baseline="-25000" dirty="0">
                <a:latin typeface="+mn-lt"/>
                <a:cs typeface="+mn-cs"/>
              </a:rPr>
              <a:t>2(газ)</a:t>
            </a:r>
            <a:r>
              <a:rPr lang="ru-RU" sz="3200" b="1" dirty="0">
                <a:latin typeface="+mn-lt"/>
                <a:cs typeface="+mn-cs"/>
              </a:rPr>
              <a:t> → Н</a:t>
            </a:r>
            <a:r>
              <a:rPr lang="ru-RU" sz="3200" b="1" baseline="-25000" dirty="0">
                <a:latin typeface="+mn-lt"/>
                <a:cs typeface="+mn-cs"/>
              </a:rPr>
              <a:t>2(</a:t>
            </a:r>
            <a:r>
              <a:rPr lang="ru-RU" sz="3200" b="1" baseline="-25000" dirty="0" err="1">
                <a:latin typeface="+mn-lt"/>
                <a:cs typeface="+mn-cs"/>
              </a:rPr>
              <a:t>тв</a:t>
            </a:r>
            <a:r>
              <a:rPr lang="ru-RU" sz="3200" b="1" baseline="-25000" dirty="0">
                <a:latin typeface="+mn-lt"/>
                <a:cs typeface="+mn-cs"/>
              </a:rPr>
              <a:t>)</a:t>
            </a:r>
            <a:r>
              <a:rPr lang="ru-RU" sz="3200" b="1" dirty="0">
                <a:latin typeface="+mn-lt"/>
                <a:cs typeface="+mn-cs"/>
              </a:rPr>
              <a:t> +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0,25 ккал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atin typeface="+mn-lt"/>
                <a:cs typeface="+mn-cs"/>
              </a:rPr>
              <a:t>образование молекулы</a:t>
            </a:r>
            <a:r>
              <a:rPr lang="ru-RU" sz="3200" b="1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  <a:cs typeface="+mn-cs"/>
              </a:rPr>
              <a:t>Н + Н → Н</a:t>
            </a:r>
            <a:r>
              <a:rPr lang="ru-RU" sz="3200" b="1" baseline="-25000" dirty="0">
                <a:latin typeface="+mn-lt"/>
                <a:cs typeface="+mn-cs"/>
              </a:rPr>
              <a:t>2</a:t>
            </a:r>
            <a:r>
              <a:rPr lang="ru-RU" sz="3200" b="1" dirty="0">
                <a:latin typeface="+mn-lt"/>
                <a:cs typeface="+mn-cs"/>
              </a:rPr>
              <a:t> +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104 ккал</a:t>
            </a:r>
          </a:p>
        </p:txBody>
      </p:sp>
      <p:sp>
        <p:nvSpPr>
          <p:cNvPr id="36866" name="Прямоугольник 3"/>
          <p:cNvSpPr>
            <a:spLocks noChangeArrowheads="1"/>
          </p:cNvSpPr>
          <p:nvPr/>
        </p:nvSpPr>
        <p:spPr bwMode="auto">
          <a:xfrm>
            <a:off x="971550" y="304800"/>
            <a:ext cx="74882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7030A0"/>
                </a:solidFill>
                <a:latin typeface="Trebuchet MS" pitchFamily="34" charset="0"/>
              </a:rPr>
              <a:t>Энергетические эффекты химических процессов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Прямоугольник 1"/>
          <p:cNvSpPr>
            <a:spLocks noChangeArrowheads="1"/>
          </p:cNvSpPr>
          <p:nvPr/>
        </p:nvSpPr>
        <p:spPr bwMode="auto">
          <a:xfrm>
            <a:off x="468313" y="379413"/>
            <a:ext cx="8207375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400" b="1">
                <a:solidFill>
                  <a:srgbClr val="7030A0"/>
                </a:solidFill>
                <a:latin typeface="Trebuchet MS" pitchFamily="34" charset="0"/>
              </a:rPr>
              <a:t>Вещество</a:t>
            </a:r>
            <a:r>
              <a:rPr lang="ru-RU" sz="3400" b="1">
                <a:latin typeface="Trebuchet MS" pitchFamily="34" charset="0"/>
              </a:rPr>
              <a:t> – вид материи: совокупность объектов, обладающих массой покоя (атомы, молекулы и все, что из них состоит).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75" y="2941638"/>
            <a:ext cx="4772025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4227513"/>
            <a:ext cx="280828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Прямоугольник 1"/>
          <p:cNvSpPr>
            <a:spLocks noChangeArrowheads="1"/>
          </p:cNvSpPr>
          <p:nvPr/>
        </p:nvSpPr>
        <p:spPr bwMode="auto">
          <a:xfrm>
            <a:off x="107950" y="44450"/>
            <a:ext cx="90360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7030A0"/>
                </a:solidFill>
                <a:latin typeface="Trebuchet MS" pitchFamily="34" charset="0"/>
              </a:rPr>
              <a:t>Закон единства и борьбы противоположностей (противоречий</a:t>
            </a:r>
            <a:r>
              <a:rPr lang="en-US" sz="2800" b="1">
                <a:solidFill>
                  <a:srgbClr val="7030A0"/>
                </a:solidFill>
                <a:latin typeface="Trebuchet MS" pitchFamily="34" charset="0"/>
              </a:rPr>
              <a:t>)</a:t>
            </a:r>
            <a:r>
              <a:rPr lang="ru-RU" sz="2800" b="1">
                <a:solidFill>
                  <a:srgbClr val="7030A0"/>
                </a:solidFill>
                <a:latin typeface="Trebuchet MS" pitchFamily="34" charset="0"/>
              </a:rPr>
              <a:t> для химической формы движения)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8688" y="939800"/>
            <a:ext cx="511016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0825" y="4244975"/>
            <a:ext cx="8713788" cy="2954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1-я тенденция (революционная)</a:t>
            </a:r>
            <a:r>
              <a:rPr lang="ru-RU" sz="2400" b="1" dirty="0">
                <a:latin typeface="+mn-lt"/>
                <a:cs typeface="+mn-cs"/>
              </a:rPr>
              <a:t> – стремление квантово-механической системы к минимуму потенциальной энергии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2-я тенденция (консервативная) </a:t>
            </a:r>
            <a:r>
              <a:rPr lang="ru-RU" sz="2400" b="1" dirty="0">
                <a:latin typeface="+mn-lt"/>
                <a:cs typeface="+mn-cs"/>
              </a:rPr>
              <a:t>– кинетическая неподатливость системы, наличие энергетических барьеров, препятствующих системе скатиться в энергетическую яму.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Прямоугольник 1"/>
          <p:cNvSpPr>
            <a:spLocks noChangeArrowheads="1"/>
          </p:cNvSpPr>
          <p:nvPr/>
        </p:nvSpPr>
        <p:spPr bwMode="auto">
          <a:xfrm>
            <a:off x="395288" y="115888"/>
            <a:ext cx="8353425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>
                <a:latin typeface="Trebuchet MS" pitchFamily="34" charset="0"/>
              </a:rPr>
              <a:t>Предмет химии (Бойль, Ломоносов, Лавуазье)</a:t>
            </a:r>
          </a:p>
          <a:p>
            <a:pPr algn="ctr"/>
            <a:endParaRPr lang="ru-RU" sz="2600" b="1">
              <a:latin typeface="Trebuchet MS" pitchFamily="34" charset="0"/>
            </a:endParaRPr>
          </a:p>
          <a:p>
            <a:pPr algn="ctr"/>
            <a:r>
              <a:rPr lang="ru-RU" sz="2600" b="1" i="1">
                <a:latin typeface="Trebuchet MS" pitchFamily="34" charset="0"/>
              </a:rPr>
              <a:t>Химия – наука о веществах и их превращениях.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20825"/>
            <a:ext cx="2870200" cy="363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8025" y="3106738"/>
            <a:ext cx="26479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3925" y="1484313"/>
            <a:ext cx="28892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Прямоугольник 1"/>
          <p:cNvSpPr>
            <a:spLocks noChangeArrowheads="1"/>
          </p:cNvSpPr>
          <p:nvPr/>
        </p:nvSpPr>
        <p:spPr bwMode="auto">
          <a:xfrm>
            <a:off x="250825" y="755650"/>
            <a:ext cx="58340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rebuchet MS" pitchFamily="34" charset="0"/>
              </a:rPr>
              <a:t>Глинка Н.Л. «Общая химия»</a:t>
            </a:r>
          </a:p>
        </p:txBody>
      </p:sp>
      <p:sp>
        <p:nvSpPr>
          <p:cNvPr id="40962" name="Прямоугольник 2"/>
          <p:cNvSpPr>
            <a:spLocks noChangeArrowheads="1"/>
          </p:cNvSpPr>
          <p:nvPr/>
        </p:nvSpPr>
        <p:spPr bwMode="auto">
          <a:xfrm>
            <a:off x="4452938" y="3244850"/>
            <a:ext cx="238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 </a:t>
            </a:r>
          </a:p>
        </p:txBody>
      </p:sp>
      <p:pic>
        <p:nvPicPr>
          <p:cNvPr id="40963" name="Picture 1" descr="Glinka_Nikolay_Leonidovi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788988"/>
            <a:ext cx="22669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Прямоугольник 5"/>
          <p:cNvSpPr>
            <a:spLocks noChangeArrowheads="1"/>
          </p:cNvSpPr>
          <p:nvPr/>
        </p:nvSpPr>
        <p:spPr bwMode="auto">
          <a:xfrm>
            <a:off x="323850" y="2459038"/>
            <a:ext cx="568801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 i="1">
                <a:solidFill>
                  <a:srgbClr val="000000"/>
                </a:solidFill>
                <a:latin typeface="Trebuchet MS" pitchFamily="34" charset="0"/>
              </a:rPr>
              <a:t>Химия изучает состав и строение веществ, зависимость свойств вещества от его состава и строения.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Прямоугольник 1"/>
          <p:cNvSpPr>
            <a:spLocks noChangeArrowheads="1"/>
          </p:cNvSpPr>
          <p:nvPr/>
        </p:nvSpPr>
        <p:spPr bwMode="auto">
          <a:xfrm>
            <a:off x="179388" y="1998663"/>
            <a:ext cx="5976937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 i="1">
                <a:latin typeface="Trebuchet MS" pitchFamily="34" charset="0"/>
              </a:rPr>
              <a:t>Химия есть наука о связи свойств вещества (в основном химических свойств) с составом и строением молекул и об изменении этих свойств с изменением свойства и строения молекул.</a:t>
            </a:r>
          </a:p>
        </p:txBody>
      </p:sp>
      <p:pic>
        <p:nvPicPr>
          <p:cNvPr id="41986" name="Picture 2" descr="gerasim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549275"/>
            <a:ext cx="2409825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Прямоугольник 3"/>
          <p:cNvSpPr>
            <a:spLocks noChangeArrowheads="1"/>
          </p:cNvSpPr>
          <p:nvPr/>
        </p:nvSpPr>
        <p:spPr bwMode="auto">
          <a:xfrm>
            <a:off x="1692275" y="611188"/>
            <a:ext cx="32956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00"/>
                </a:solidFill>
                <a:latin typeface="Trebuchet MS" pitchFamily="34" charset="0"/>
              </a:rPr>
              <a:t>Герасимов Я.И.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Прямоугольник 1"/>
          <p:cNvSpPr>
            <a:spLocks noChangeArrowheads="1"/>
          </p:cNvSpPr>
          <p:nvPr/>
        </p:nvSpPr>
        <p:spPr bwMode="auto">
          <a:xfrm>
            <a:off x="323850" y="188913"/>
            <a:ext cx="8569325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7030A0"/>
                </a:solidFill>
                <a:latin typeface="Trebuchet MS" pitchFamily="34" charset="0"/>
              </a:rPr>
              <a:t>Химические превращения:</a:t>
            </a:r>
          </a:p>
          <a:p>
            <a:r>
              <a:rPr lang="ru-RU" sz="2800" b="1">
                <a:latin typeface="Trebuchet MS" pitchFamily="34" charset="0"/>
              </a:rPr>
              <a:t>1. Происходит изменение свойств и строения вещества.</a:t>
            </a:r>
          </a:p>
          <a:p>
            <a:r>
              <a:rPr lang="ru-RU" sz="2800" b="1">
                <a:latin typeface="Trebuchet MS" pitchFamily="34" charset="0"/>
              </a:rPr>
              <a:t>2. Превращения происходят на атомном уровне в процессе взаимодействия атомов, молекул, ионов, радикалов.</a:t>
            </a:r>
          </a:p>
          <a:p>
            <a:r>
              <a:rPr lang="ru-RU" sz="2800" b="1">
                <a:latin typeface="Trebuchet MS" pitchFamily="34" charset="0"/>
              </a:rPr>
              <a:t>3. Возникает или перераспределяется специфическая химическая связь.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322763"/>
            <a:ext cx="24860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798888"/>
            <a:ext cx="4824412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Прямоугольник 1"/>
          <p:cNvSpPr>
            <a:spLocks noChangeArrowheads="1"/>
          </p:cNvSpPr>
          <p:nvPr/>
        </p:nvSpPr>
        <p:spPr bwMode="auto">
          <a:xfrm>
            <a:off x="238125" y="2349500"/>
            <a:ext cx="5472113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 i="1">
                <a:latin typeface="Trebuchet MS" pitchFamily="34" charset="0"/>
              </a:rPr>
              <a:t>Химическое превращение, химические реакции есть главный предмет химии.</a:t>
            </a:r>
          </a:p>
          <a:p>
            <a:endParaRPr lang="ru-RU">
              <a:latin typeface="Trebuchet MS" pitchFamily="34" charset="0"/>
            </a:endParaRPr>
          </a:p>
          <a:p>
            <a:endParaRPr lang="ru-RU">
              <a:latin typeface="Trebuchet MS" pitchFamily="34" charset="0"/>
            </a:endParaRPr>
          </a:p>
          <a:p>
            <a:r>
              <a:rPr lang="ru-RU">
                <a:latin typeface="Trebuchet MS" pitchFamily="34" charset="0"/>
              </a:rPr>
              <a:t> </a:t>
            </a:r>
          </a:p>
          <a:p>
            <a:endParaRPr lang="ru-RU">
              <a:latin typeface="Trebuchet MS" pitchFamily="34" charset="0"/>
            </a:endParaRPr>
          </a:p>
        </p:txBody>
      </p:sp>
      <p:pic>
        <p:nvPicPr>
          <p:cNvPr id="44034" name="Picture 1" descr="http://www.chph.ras.ru/semenov/foto-01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867400" y="287338"/>
            <a:ext cx="30099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4333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44036" name="Прямоугольник 5"/>
          <p:cNvSpPr>
            <a:spLocks noChangeArrowheads="1"/>
          </p:cNvSpPr>
          <p:nvPr/>
        </p:nvSpPr>
        <p:spPr bwMode="auto">
          <a:xfrm>
            <a:off x="1073150" y="704850"/>
            <a:ext cx="35702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0000"/>
                </a:solidFill>
                <a:latin typeface="Trebuchet MS" pitchFamily="34" charset="0"/>
              </a:rPr>
              <a:t>Семенов Н.Н.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101600" y="1484313"/>
            <a:ext cx="5334000" cy="511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u="sng">
                <a:latin typeface="Trebuchet MS" pitchFamily="34" charset="0"/>
              </a:rPr>
              <a:t>Универсальные свойства материи:</a:t>
            </a:r>
          </a:p>
          <a:p>
            <a:r>
              <a:rPr lang="ru-RU" sz="2200" b="1">
                <a:latin typeface="Trebuchet MS" pitchFamily="34" charset="0"/>
              </a:rPr>
              <a:t>1. несотворимость и неуничтожимость;</a:t>
            </a:r>
          </a:p>
          <a:p>
            <a:r>
              <a:rPr lang="ru-RU" sz="2200" b="1">
                <a:latin typeface="Trebuchet MS" pitchFamily="34" charset="0"/>
              </a:rPr>
              <a:t>2. вечность существования во времени и бесконечность в пространстве;</a:t>
            </a:r>
          </a:p>
          <a:p>
            <a:r>
              <a:rPr lang="ru-RU" sz="2200" b="1">
                <a:latin typeface="Trebuchet MS" pitchFamily="34" charset="0"/>
              </a:rPr>
              <a:t>3. материи всегда присущи движение и изменение, превращение, саморазвитие;</a:t>
            </a:r>
          </a:p>
          <a:p>
            <a:r>
              <a:rPr lang="ru-RU" sz="2200" b="1">
                <a:latin typeface="Trebuchet MS" pitchFamily="34" charset="0"/>
              </a:rPr>
              <a:t>4. детерминированность всех явлений (однозначная предопределенность в отличие от стохастичности);</a:t>
            </a:r>
          </a:p>
          <a:p>
            <a:r>
              <a:rPr lang="ru-RU" sz="2200" b="1">
                <a:latin typeface="Trebuchet MS" pitchFamily="34" charset="0"/>
              </a:rPr>
              <a:t>5. причинность;</a:t>
            </a:r>
          </a:p>
          <a:p>
            <a:r>
              <a:rPr lang="ru-RU" sz="2200" b="1">
                <a:latin typeface="Trebuchet MS" pitchFamily="34" charset="0"/>
              </a:rPr>
              <a:t>6. отражение.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341438"/>
            <a:ext cx="3617913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4583113"/>
            <a:ext cx="3776663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рямоугольник 2"/>
          <p:cNvSpPr>
            <a:spLocks noChangeArrowheads="1"/>
          </p:cNvSpPr>
          <p:nvPr/>
        </p:nvSpPr>
        <p:spPr bwMode="auto">
          <a:xfrm>
            <a:off x="98425" y="-26988"/>
            <a:ext cx="89423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7030A0"/>
                </a:solidFill>
                <a:latin typeface="Trebuchet MS" pitchFamily="34" charset="0"/>
              </a:rPr>
              <a:t>Материя</a:t>
            </a:r>
            <a:r>
              <a:rPr lang="ru-RU" sz="2400" b="1">
                <a:solidFill>
                  <a:srgbClr val="7030A0"/>
                </a:solidFill>
                <a:latin typeface="Trebuchet MS" pitchFamily="34" charset="0"/>
              </a:rPr>
              <a:t> – это субстанция, объективная реальность по отношению к сознанию.</a:t>
            </a:r>
          </a:p>
          <a:p>
            <a:r>
              <a:rPr lang="ru-RU" sz="2400" b="1">
                <a:solidFill>
                  <a:srgbClr val="7030A0"/>
                </a:solidFill>
                <a:latin typeface="Trebuchet MS" pitchFamily="34" charset="0"/>
              </a:rPr>
              <a:t>Это любая объективная реальность, которая находится вне человеческого сознания.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pic>
        <p:nvPicPr>
          <p:cNvPr id="45058" name="Picture 1" descr="Lobachevsky 03 crop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6300788" y="561975"/>
            <a:ext cx="24765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95263" y="2636838"/>
            <a:ext cx="60325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800" b="1" i="1">
                <a:latin typeface="Trebuchet MS" pitchFamily="34" charset="0"/>
              </a:rPr>
              <a:t>Пространство – необходимое свойство материи, неразрывно связанное с движущейся материей и ее структурой.</a:t>
            </a:r>
          </a:p>
          <a:p>
            <a:pPr algn="just"/>
            <a:endParaRPr lang="ru-RU" altLang="ru-RU"/>
          </a:p>
        </p:txBody>
      </p:sp>
      <p:sp>
        <p:nvSpPr>
          <p:cNvPr id="45060" name="Прямоугольник 4"/>
          <p:cNvSpPr>
            <a:spLocks noChangeArrowheads="1"/>
          </p:cNvSpPr>
          <p:nvPr/>
        </p:nvSpPr>
        <p:spPr bwMode="auto">
          <a:xfrm>
            <a:off x="1116013" y="622300"/>
            <a:ext cx="42211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altLang="ru-RU" sz="3600" b="1">
                <a:solidFill>
                  <a:srgbClr val="000000"/>
                </a:solidFill>
                <a:cs typeface="Times New Roman" pitchFamily="18" charset="0"/>
              </a:rPr>
              <a:t>Лобачевский Н.И.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ChangeArrowheads="1"/>
          </p:cNvSpPr>
          <p:nvPr/>
        </p:nvSpPr>
        <p:spPr bwMode="auto">
          <a:xfrm>
            <a:off x="47625" y="1654175"/>
            <a:ext cx="7056438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altLang="ru-RU" sz="2400" b="1" i="1">
                <a:cs typeface="Times New Roman" pitchFamily="18" charset="0"/>
              </a:rPr>
              <a:t>Принцип неопределенности Гейзенберга:</a:t>
            </a:r>
          </a:p>
          <a:p>
            <a:pPr eaLnBrk="0" hangingPunct="0"/>
            <a:r>
              <a:rPr lang="ru-RU" altLang="ru-RU" sz="2400" b="1">
                <a:cs typeface="Times New Roman" pitchFamily="18" charset="0"/>
              </a:rPr>
              <a:t>у частицы не могут быть одновременно точно измерены положение и скорость (импульс).</a:t>
            </a:r>
            <a:endParaRPr lang="ru-RU" altLang="ru-RU" sz="2400" b="1"/>
          </a:p>
          <a:p>
            <a:pPr eaLnBrk="0" hangingPunct="0"/>
            <a:endParaRPr lang="ru-RU" altLang="ru-RU"/>
          </a:p>
        </p:txBody>
      </p:sp>
      <p:pic>
        <p:nvPicPr>
          <p:cNvPr id="46082" name="Picture 1" descr="\Delta x\cdot\Delta p_x \geqslant \frac{\hbar}{2} 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6659563" y="1916113"/>
            <a:ext cx="23383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3838575"/>
            <a:ext cx="3786187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844925"/>
            <a:ext cx="4176713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Прямоугольник 4"/>
          <p:cNvSpPr>
            <a:spLocks noChangeArrowheads="1"/>
          </p:cNvSpPr>
          <p:nvPr/>
        </p:nvSpPr>
        <p:spPr bwMode="auto">
          <a:xfrm>
            <a:off x="323850" y="188913"/>
            <a:ext cx="85740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400" b="1">
                <a:solidFill>
                  <a:srgbClr val="000000"/>
                </a:solidFill>
                <a:cs typeface="Times New Roman" pitchFamily="18" charset="0"/>
              </a:rPr>
              <a:t>Положение микрообъектов, обладающих корпускулярно-волновой природой, определяется принципом неопределенности.</a:t>
            </a:r>
            <a:endParaRPr lang="ru-RU" altLang="ru-RU" sz="24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Прямоугольник 1"/>
          <p:cNvSpPr>
            <a:spLocks noChangeArrowheads="1"/>
          </p:cNvSpPr>
          <p:nvPr/>
        </p:nvSpPr>
        <p:spPr bwMode="auto">
          <a:xfrm>
            <a:off x="323850" y="333375"/>
            <a:ext cx="8064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latin typeface="Trebuchet MS" pitchFamily="34" charset="0"/>
              </a:rPr>
              <a:t>Простейшие кинетические уравнения раскрывают единство пространства и времени:</a:t>
            </a:r>
          </a:p>
        </p:txBody>
      </p:sp>
      <p:pic>
        <p:nvPicPr>
          <p:cNvPr id="47106" name="Picture 2" descr="A+B \to C+D,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1912938"/>
            <a:ext cx="35052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Прямоугольник 2"/>
          <p:cNvSpPr>
            <a:spLocks noChangeArrowheads="1"/>
          </p:cNvSpPr>
          <p:nvPr/>
        </p:nvSpPr>
        <p:spPr bwMode="auto">
          <a:xfrm>
            <a:off x="468313" y="2657475"/>
            <a:ext cx="5540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rebuchet MS" pitchFamily="34" charset="0"/>
              </a:rPr>
              <a:t>скорость можно выразить так:</a:t>
            </a:r>
          </a:p>
        </p:txBody>
      </p:sp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6188" y="3411538"/>
            <a:ext cx="3827462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Прямоугольник 1"/>
          <p:cNvSpPr>
            <a:spLocks noChangeArrowheads="1"/>
          </p:cNvSpPr>
          <p:nvPr/>
        </p:nvSpPr>
        <p:spPr bwMode="auto">
          <a:xfrm>
            <a:off x="3203575" y="730250"/>
            <a:ext cx="57308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rebuchet MS" pitchFamily="34" charset="0"/>
              </a:rPr>
              <a:t>Пространство и время объективны, вечны, не имеют конца и начала. Это различные формы бытия движущейся материи.</a:t>
            </a:r>
          </a:p>
        </p:txBody>
      </p:sp>
      <p:pic>
        <p:nvPicPr>
          <p:cNvPr id="48130" name="Picture 2" descr="1216161581_7873861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3" y="817563"/>
            <a:ext cx="24669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0838" y="3860800"/>
            <a:ext cx="3503612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860800"/>
            <a:ext cx="45974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142875" y="1700213"/>
            <a:ext cx="81375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rebuchet MS" pitchFamily="34" charset="0"/>
              </a:rPr>
              <a:t>1. Закон единства и борьбы противоположностей.</a:t>
            </a:r>
          </a:p>
          <a:p>
            <a:r>
              <a:rPr lang="ru-RU" sz="3600" b="1">
                <a:latin typeface="Trebuchet MS" pitchFamily="34" charset="0"/>
              </a:rPr>
              <a:t>2. Закон перехода количественных изменений в качественные.</a:t>
            </a:r>
          </a:p>
          <a:p>
            <a:r>
              <a:rPr lang="ru-RU" sz="3600" b="1">
                <a:latin typeface="Trebuchet MS" pitchFamily="34" charset="0"/>
              </a:rPr>
              <a:t>3. Закон отрицания отрицания.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7825" y="765175"/>
            <a:ext cx="2308225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013325"/>
            <a:ext cx="20177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2"/>
          <p:cNvSpPr>
            <a:spLocks noChangeArrowheads="1"/>
          </p:cNvSpPr>
          <p:nvPr/>
        </p:nvSpPr>
        <p:spPr bwMode="auto">
          <a:xfrm>
            <a:off x="900113" y="98425"/>
            <a:ext cx="70945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7030A0"/>
                </a:solidFill>
                <a:latin typeface="Trebuchet MS" pitchFamily="34" charset="0"/>
              </a:rPr>
              <a:t>Универсальные законы существования и развития материи: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107950" y="1412875"/>
            <a:ext cx="655161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rebuchet MS" pitchFamily="34" charset="0"/>
              </a:rPr>
              <a:t>Движение – это все происходящее во Вселенной:</a:t>
            </a:r>
          </a:p>
          <a:p>
            <a:r>
              <a:rPr lang="ru-RU" sz="2800" b="1">
                <a:latin typeface="Trebuchet MS" pitchFamily="34" charset="0"/>
              </a:rPr>
              <a:t>– явления;</a:t>
            </a:r>
          </a:p>
          <a:p>
            <a:r>
              <a:rPr lang="ru-RU" sz="2800" b="1">
                <a:latin typeface="Trebuchet MS" pitchFamily="34" charset="0"/>
              </a:rPr>
              <a:t>– процессы, начиная с простого перемещения и кончая мышлением.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463" y="1233488"/>
            <a:ext cx="258603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8" y="4221163"/>
            <a:ext cx="3119437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Прямоугольник 2"/>
          <p:cNvSpPr>
            <a:spLocks noChangeArrowheads="1"/>
          </p:cNvSpPr>
          <p:nvPr/>
        </p:nvSpPr>
        <p:spPr bwMode="auto">
          <a:xfrm>
            <a:off x="-71438" y="149225"/>
            <a:ext cx="93964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000000"/>
                </a:solidFill>
                <a:latin typeface="Trebuchet MS" pitchFamily="34" charset="0"/>
              </a:rPr>
              <a:t>Движение – способ существования материи, ее коренное свойство. </a:t>
            </a:r>
            <a:endParaRPr lang="ru-RU" sz="3200" b="1" i="1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214313" y="1255713"/>
            <a:ext cx="4572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rebuchet MS" pitchFamily="34" charset="0"/>
              </a:rPr>
              <a:t>1. механическая;</a:t>
            </a:r>
          </a:p>
          <a:p>
            <a:r>
              <a:rPr lang="ru-RU" sz="2800" b="1">
                <a:latin typeface="Trebuchet MS" pitchFamily="34" charset="0"/>
              </a:rPr>
              <a:t>2. физическая;</a:t>
            </a:r>
          </a:p>
          <a:p>
            <a:r>
              <a:rPr lang="ru-RU" sz="2800" b="1">
                <a:latin typeface="Trebuchet MS" pitchFamily="34" charset="0"/>
              </a:rPr>
              <a:t>3. химическая;</a:t>
            </a:r>
          </a:p>
          <a:p>
            <a:r>
              <a:rPr lang="ru-RU" sz="2800" b="1">
                <a:latin typeface="Trebuchet MS" pitchFamily="34" charset="0"/>
              </a:rPr>
              <a:t>4. биологическая;</a:t>
            </a:r>
          </a:p>
          <a:p>
            <a:r>
              <a:rPr lang="ru-RU" sz="2800" b="1">
                <a:latin typeface="Trebuchet MS" pitchFamily="34" charset="0"/>
              </a:rPr>
              <a:t>5. социальная;</a:t>
            </a:r>
          </a:p>
          <a:p>
            <a:r>
              <a:rPr lang="ru-RU" sz="2800" b="1">
                <a:latin typeface="Trebuchet MS" pitchFamily="34" charset="0"/>
              </a:rPr>
              <a:t>6. географическая.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7613" y="1431925"/>
            <a:ext cx="39719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989388"/>
            <a:ext cx="357505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4781550"/>
            <a:ext cx="22955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Прямоугольник 2"/>
          <p:cNvSpPr>
            <a:spLocks noChangeArrowheads="1"/>
          </p:cNvSpPr>
          <p:nvPr/>
        </p:nvSpPr>
        <p:spPr bwMode="auto">
          <a:xfrm>
            <a:off x="468313" y="119063"/>
            <a:ext cx="8280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7030A0"/>
                </a:solidFill>
                <a:latin typeface="Trebuchet MS" pitchFamily="34" charset="0"/>
              </a:rPr>
              <a:t>Основные формы движения материи</a:t>
            </a:r>
            <a:r>
              <a:rPr lang="ru-RU" sz="3600">
                <a:solidFill>
                  <a:srgbClr val="000000"/>
                </a:solidFill>
                <a:latin typeface="Trebuchet MS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250825" y="404813"/>
            <a:ext cx="8497888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400" b="1">
                <a:latin typeface="Trebuchet MS" pitchFamily="34" charset="0"/>
              </a:rPr>
              <a:t>Ф. Энгельс: </a:t>
            </a:r>
            <a:r>
              <a:rPr lang="ru-RU" sz="3400" b="1" i="1">
                <a:latin typeface="Trebuchet MS" pitchFamily="34" charset="0"/>
              </a:rPr>
              <a:t>Предмет естествознания – движущаяся материя, тела.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2450" y="1543050"/>
            <a:ext cx="458152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" y="4005263"/>
            <a:ext cx="3913188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684213" y="1698625"/>
            <a:ext cx="7920037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Trebuchet MS" pitchFamily="34" charset="0"/>
              </a:rPr>
              <a:t>Наличие и качественное различие форм движения материи – это объективная основа существования и классификации наук.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250825" y="265113"/>
            <a:ext cx="8066088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 i="1">
                <a:latin typeface="Trebuchet MS" pitchFamily="34" charset="0"/>
              </a:rPr>
              <a:t>Химический элемент </a:t>
            </a:r>
            <a:r>
              <a:rPr lang="ru-RU" sz="3200" b="1">
                <a:latin typeface="Trebuchet MS" pitchFamily="34" charset="0"/>
              </a:rPr>
              <a:t>– совокупность атомов с одинаковым зарядом ядра (одинаковым порядковым номером)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825" y="2574925"/>
          <a:ext cx="280828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2078"/>
                <a:gridCol w="2106234"/>
              </a:tblGrid>
              <a:tr h="40013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119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>
                          <a:effectLst/>
                        </a:rPr>
                        <a:t>Унуненний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005743">
                <a:tc gridSpan="2"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 err="1">
                          <a:effectLst/>
                        </a:rPr>
                        <a:t>Uue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(316)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8682"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[</a:t>
                      </a:r>
                      <a:r>
                        <a:rPr lang="ru-RU" sz="2400" b="1" dirty="0" err="1">
                          <a:effectLst/>
                        </a:rPr>
                        <a:t>Uuo</a:t>
                      </a:r>
                      <a:r>
                        <a:rPr lang="ru-RU" sz="2400" b="1" dirty="0">
                          <a:effectLst/>
                        </a:rPr>
                        <a:t>]8s</a:t>
                      </a:r>
                      <a:r>
                        <a:rPr lang="ru-RU" sz="2400" b="1" baseline="30000" dirty="0">
                          <a:effectLst/>
                        </a:rPr>
                        <a:t>1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542" name="Прямоугольник 5"/>
          <p:cNvSpPr>
            <a:spLocks noChangeArrowheads="1"/>
          </p:cNvSpPr>
          <p:nvPr/>
        </p:nvSpPr>
        <p:spPr bwMode="auto">
          <a:xfrm>
            <a:off x="3492500" y="2708275"/>
            <a:ext cx="5938838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rebuchet MS" pitchFamily="34" charset="0"/>
              </a:rPr>
              <a:t>Унбинилий</a:t>
            </a:r>
          </a:p>
          <a:p>
            <a:r>
              <a:rPr lang="ru-RU" sz="2800" b="1" u="sng">
                <a:latin typeface="Trebuchet MS" pitchFamily="34" charset="0"/>
                <a:hlinkClick r:id="rId2"/>
              </a:rPr>
              <a:t>Символ</a:t>
            </a:r>
            <a:r>
              <a:rPr lang="ru-RU" sz="2800" b="1">
                <a:latin typeface="Trebuchet MS" pitchFamily="34" charset="0"/>
              </a:rPr>
              <a:t>: Ubn</a:t>
            </a:r>
          </a:p>
          <a:p>
            <a:r>
              <a:rPr lang="ru-RU" sz="2800" b="1" u="sng">
                <a:latin typeface="Trebuchet MS" pitchFamily="34" charset="0"/>
                <a:hlinkClick r:id="rId3"/>
              </a:rPr>
              <a:t>Атомный номер</a:t>
            </a:r>
            <a:r>
              <a:rPr lang="ru-RU" sz="2800" b="1">
                <a:latin typeface="Trebuchet MS" pitchFamily="34" charset="0"/>
              </a:rPr>
              <a:t>: 120</a:t>
            </a:r>
          </a:p>
          <a:p>
            <a:r>
              <a:rPr lang="ru-RU" sz="2800" b="1" u="sng">
                <a:latin typeface="Trebuchet MS" pitchFamily="34" charset="0"/>
                <a:hlinkClick r:id="rId4"/>
              </a:rPr>
              <a:t>Группа</a:t>
            </a:r>
            <a:r>
              <a:rPr lang="ru-RU" sz="2800" b="1">
                <a:latin typeface="Trebuchet MS" pitchFamily="34" charset="0"/>
              </a:rPr>
              <a:t>: Восьмой период периодической системы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319</TotalTime>
  <Words>1016</Words>
  <Application>Microsoft Office PowerPoint</Application>
  <PresentationFormat>Экран (4:3)</PresentationFormat>
  <Paragraphs>148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№1. Химическая форма движения материи</dc:title>
  <dc:creator>Наташа</dc:creator>
  <cp:lastModifiedBy>Аленовская Ольга Владимировна</cp:lastModifiedBy>
  <cp:revision>87</cp:revision>
  <dcterms:created xsi:type="dcterms:W3CDTF">2015-08-28T18:40:37Z</dcterms:created>
  <dcterms:modified xsi:type="dcterms:W3CDTF">2019-01-29T11:04:48Z</dcterms:modified>
</cp:coreProperties>
</file>