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87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3183-5A94-476A-A949-55B05499F7F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2039-CEDF-425D-9759-A10648ADB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9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578F-72A1-4E7B-83F2-D4E2C2183C3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5C50-C2E2-478D-A196-754D4B7B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7FCA-FA7A-4B66-8972-E96C1803AAB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4512-F488-453B-AD0A-6B00DC96A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9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2DDB-AFB2-43D9-B7C1-6F924F38D9B0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B4B2-044B-4EB1-8EE8-CB231985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0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0597-14B5-44E1-9AED-54EC7B04D2E0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C0F7-69CB-4CBD-91D3-760EB73FC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FA41-3273-48F1-B498-0A5C750AA5F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72DC-F858-4274-ADF9-4872E0CB9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6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651E-38AD-4987-AE96-758AE75B82D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ECDC-7E50-4B19-BDA2-CC18D38A9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1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30AE-A0DC-44BF-8697-BC0604CBE12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25F9-057E-4AE6-9293-4CAE33E1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7C5D-C019-4897-B2AA-4DE1CC6104B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3A55-B711-4DC6-997D-84D112805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7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B469-2ACB-4973-88A1-52DCA41D044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A105-14D8-4416-8699-24FA6BB13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692E-37D3-4F78-A3D3-E11084DF128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BC03-DF98-4857-B3CF-CB30EF371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78D81-55CA-4CCA-836C-486FEC1A2AF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CCEC667-0E28-4108-A411-20BA66D1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89" r:id="rId4"/>
    <p:sldLayoutId id="2147483793" r:id="rId5"/>
    <p:sldLayoutId id="2147483788" r:id="rId6"/>
    <p:sldLayoutId id="2147483787" r:id="rId7"/>
    <p:sldLayoutId id="2147483794" r:id="rId8"/>
    <p:sldLayoutId id="2147483786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900113" y="4149725"/>
            <a:ext cx="7543800" cy="1524000"/>
          </a:xfrm>
        </p:spPr>
        <p:txBody>
          <a:bodyPr/>
          <a:lstStyle/>
          <a:p>
            <a:pPr algn="ctr"/>
            <a:r>
              <a:rPr lang="ru-RU" sz="4800" smtClean="0"/>
              <a:t>Противоречия в химической форме движения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971550" y="24209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Тема №3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619250" y="404813"/>
            <a:ext cx="5899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ВНУТРЕННИЕ ПРОТИВОРЕЧИЯ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01850" y="927100"/>
            <a:ext cx="6934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100" b="1">
                <a:solidFill>
                  <a:schemeClr val="hlink"/>
                </a:solidFill>
              </a:rPr>
              <a:t>Основное</a:t>
            </a:r>
            <a:r>
              <a:rPr lang="ru-RU" sz="2100" b="1"/>
              <a:t> ВНУТРЕННЕЕ противоречие химической формы движения материи: образование соединений (квантово-механических систем – молекул, ионов, радикалов, комплексов, макромолекул) с минимумом энергии и наличие энергетических барьеров.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42975"/>
            <a:ext cx="1922462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563813"/>
            <a:ext cx="5041900" cy="42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268538" y="404813"/>
            <a:ext cx="508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ВНУТРЕННИЕ ПРОТИВОРЕЧИЯ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-36513" y="858838"/>
            <a:ext cx="792162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100" b="1" i="1"/>
              <a:t>Конкретные формы проявления основного противоречия:</a:t>
            </a:r>
          </a:p>
          <a:p>
            <a:r>
              <a:rPr lang="ru-RU" sz="2100" b="1"/>
              <a:t>– диссоциация-ассоциация;</a:t>
            </a:r>
          </a:p>
          <a:p>
            <a:r>
              <a:rPr lang="ru-RU" sz="2100" b="1"/>
              <a:t>– деструкция – сшивание полимеров;</a:t>
            </a:r>
          </a:p>
          <a:p>
            <a:r>
              <a:rPr lang="ru-RU" sz="2100" b="1"/>
              <a:t>– пептизация – коагуляция коллоидных растворов;</a:t>
            </a:r>
          </a:p>
          <a:p>
            <a:r>
              <a:rPr lang="ru-RU" sz="2100" b="1"/>
              <a:t>– адсорбция и десорбция в поверхностных явлениях;</a:t>
            </a:r>
          </a:p>
          <a:p>
            <a:r>
              <a:rPr lang="ru-RU" sz="2100" b="1"/>
              <a:t>– ионизация – рекомбинация.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43225"/>
            <a:ext cx="4725988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443413"/>
            <a:ext cx="4481512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31913"/>
            <a:ext cx="2627312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908175" y="549275"/>
            <a:ext cx="610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ВНУТРЕННИЕ НЕОСНОВНЫЕ ПРОТИВОРЕЧИЯ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50825" y="1479550"/>
            <a:ext cx="54006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600" b="1"/>
              <a:t>Противоречия, определяющие существование и развитие вещества данного качества, действующие во всех процессах его превращения, являются </a:t>
            </a:r>
            <a:r>
              <a:rPr lang="ru-RU" sz="2600" b="1">
                <a:solidFill>
                  <a:schemeClr val="hlink"/>
                </a:solidFill>
              </a:rPr>
              <a:t>ГЛАВНЫМИ</a:t>
            </a:r>
            <a:r>
              <a:rPr lang="ru-RU" sz="2600" b="1"/>
              <a:t>.</a:t>
            </a:r>
          </a:p>
          <a:p>
            <a:pPr algn="just"/>
            <a:r>
              <a:rPr lang="ru-RU" sz="2600" b="1"/>
              <a:t>Главное противоречие является конкретной формой проявления основного противоречия.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3341688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55650" y="1125538"/>
            <a:ext cx="8064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600" b="1"/>
              <a:t>Неглавные (второстепенные) противоречия присущи определенным структурным образованиям (–NH</a:t>
            </a:r>
            <a:r>
              <a:rPr lang="ru-RU" sz="1400" b="1"/>
              <a:t>2</a:t>
            </a:r>
            <a:r>
              <a:rPr lang="ru-RU" sz="2600" b="1"/>
              <a:t> и – COOH группам), а не всей молекуле, и являются одной из сторон главного противоречия.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908175" y="549275"/>
            <a:ext cx="610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ВНУТРЕННИЕ ВТОРОСТЕПЕННЫЕ ПРОТИВОРЕЧИЯ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5005388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95288" y="620713"/>
            <a:ext cx="820896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Разрешение второстепенных противоречий в молекуле аминокислоты:</a:t>
            </a:r>
          </a:p>
          <a:p>
            <a:r>
              <a:rPr lang="ru-RU" sz="2400" b="1">
                <a:solidFill>
                  <a:schemeClr val="hlink"/>
                </a:solidFill>
              </a:rPr>
              <a:t>ПРЕОБРАЗОВАНИЕ КАРБОКСИЛЬНОЙ ГРУППЫ</a:t>
            </a:r>
          </a:p>
          <a:p>
            <a:r>
              <a:rPr lang="ru-RU" sz="2400" b="1">
                <a:solidFill>
                  <a:schemeClr val="tx2"/>
                </a:solidFill>
              </a:rPr>
              <a:t>1. Преобразование аминокислот в соли.</a:t>
            </a:r>
          </a:p>
          <a:p>
            <a:r>
              <a:rPr lang="ru-RU" sz="2400" b="1">
                <a:solidFill>
                  <a:schemeClr val="tx2"/>
                </a:solidFill>
              </a:rPr>
              <a:t>2. В сложные эфиры.</a:t>
            </a:r>
          </a:p>
          <a:p>
            <a:r>
              <a:rPr lang="ru-RU" sz="2400" b="1">
                <a:solidFill>
                  <a:schemeClr val="tx2"/>
                </a:solidFill>
              </a:rPr>
              <a:t>3. В хлорангидриды.</a:t>
            </a:r>
          </a:p>
          <a:p>
            <a:r>
              <a:rPr lang="ru-RU" sz="2400" b="1">
                <a:solidFill>
                  <a:schemeClr val="hlink"/>
                </a:solidFill>
              </a:rPr>
              <a:t>ПРЕОБРАЗОВАНИЕ АМИНОГРУППЫ</a:t>
            </a:r>
          </a:p>
          <a:p>
            <a:r>
              <a:rPr lang="ru-RU" sz="2400" b="1">
                <a:solidFill>
                  <a:schemeClr val="tx2"/>
                </a:solidFill>
              </a:rPr>
              <a:t>1. Образование солей при взаимодействии с кислотами.</a:t>
            </a:r>
          </a:p>
          <a:p>
            <a:r>
              <a:rPr lang="ru-RU" sz="2400" b="1">
                <a:solidFill>
                  <a:schemeClr val="tx2"/>
                </a:solidFill>
              </a:rPr>
              <a:t>2. Получение ацилированных производных при обработке хлорангидридами в щелочной среде (реакция Шаттена-Баумана).</a:t>
            </a:r>
          </a:p>
          <a:p>
            <a:r>
              <a:rPr lang="ru-RU" sz="2400" b="1">
                <a:solidFill>
                  <a:schemeClr val="tx2"/>
                </a:solidFill>
              </a:rPr>
              <a:t>3. Алкилирование аминогруппы.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836613"/>
            <a:ext cx="7848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Разрешение главного противоречия в молекуле аминокислоты</a:t>
            </a:r>
            <a:r>
              <a:rPr lang="ru-RU" sz="2800">
                <a:solidFill>
                  <a:schemeClr val="tx2"/>
                </a:solidFill>
              </a:rPr>
              <a:t>:</a:t>
            </a:r>
          </a:p>
          <a:p>
            <a:r>
              <a:rPr lang="ru-RU" sz="2800" b="1">
                <a:solidFill>
                  <a:schemeClr val="hlink"/>
                </a:solidFill>
              </a:rPr>
              <a:t>Реакция дезаминирования</a:t>
            </a:r>
          </a:p>
          <a:p>
            <a:r>
              <a:rPr lang="en-US" sz="2800" b="1">
                <a:solidFill>
                  <a:schemeClr val="tx2"/>
                </a:solidFill>
              </a:rPr>
              <a:t>H</a:t>
            </a:r>
            <a:r>
              <a:rPr lang="en-US" sz="2800" b="1" baseline="-25000">
                <a:solidFill>
                  <a:schemeClr val="tx2"/>
                </a:solidFill>
              </a:rPr>
              <a:t>2</a:t>
            </a:r>
            <a:r>
              <a:rPr lang="en-US" sz="2800" b="1">
                <a:solidFill>
                  <a:schemeClr val="tx2"/>
                </a:solidFill>
              </a:rPr>
              <a:t>N-CH</a:t>
            </a:r>
            <a:r>
              <a:rPr lang="en-US" sz="2800" b="1" baseline="-25000">
                <a:solidFill>
                  <a:schemeClr val="tx2"/>
                </a:solidFill>
              </a:rPr>
              <a:t>2</a:t>
            </a:r>
            <a:r>
              <a:rPr lang="en-US" sz="2800" b="1">
                <a:solidFill>
                  <a:schemeClr val="tx2"/>
                </a:solidFill>
              </a:rPr>
              <a:t>-COOH + HNO</a:t>
            </a:r>
            <a:r>
              <a:rPr lang="en-US" sz="2800" b="1" baseline="-25000">
                <a:solidFill>
                  <a:schemeClr val="tx2"/>
                </a:solidFill>
              </a:rPr>
              <a:t>2</a:t>
            </a:r>
            <a:r>
              <a:rPr lang="en-US" sz="2800" b="1">
                <a:solidFill>
                  <a:schemeClr val="tx2"/>
                </a:solidFill>
              </a:rPr>
              <a:t> = HO-CH</a:t>
            </a:r>
            <a:r>
              <a:rPr lang="en-US" sz="2800" b="1" baseline="-25000">
                <a:solidFill>
                  <a:schemeClr val="tx2"/>
                </a:solidFill>
              </a:rPr>
              <a:t>2</a:t>
            </a:r>
            <a:r>
              <a:rPr lang="en-US" sz="2800" b="1">
                <a:solidFill>
                  <a:schemeClr val="tx2"/>
                </a:solidFill>
              </a:rPr>
              <a:t>-COOH + N</a:t>
            </a:r>
            <a:r>
              <a:rPr lang="en-US" sz="2800" b="1" baseline="-25000">
                <a:solidFill>
                  <a:schemeClr val="tx2"/>
                </a:solidFill>
              </a:rPr>
              <a:t>2</a:t>
            </a:r>
            <a:r>
              <a:rPr lang="en-US" sz="2800" b="1">
                <a:solidFill>
                  <a:schemeClr val="tx2"/>
                </a:solidFill>
              </a:rPr>
              <a:t> +H</a:t>
            </a:r>
            <a:r>
              <a:rPr lang="en-US" sz="2800" b="1" baseline="-25000">
                <a:solidFill>
                  <a:schemeClr val="tx2"/>
                </a:solidFill>
              </a:rPr>
              <a:t>2</a:t>
            </a:r>
            <a:r>
              <a:rPr lang="en-US" sz="2800" b="1">
                <a:solidFill>
                  <a:schemeClr val="tx2"/>
                </a:solidFill>
              </a:rPr>
              <a:t>O</a:t>
            </a:r>
          </a:p>
          <a:p>
            <a:r>
              <a:rPr lang="en-US" sz="2800" b="1">
                <a:solidFill>
                  <a:schemeClr val="tx2"/>
                </a:solidFill>
              </a:rPr>
              <a:t>                                               </a:t>
            </a:r>
            <a:r>
              <a:rPr lang="ru-RU" sz="2000" b="1">
                <a:solidFill>
                  <a:schemeClr val="tx2"/>
                </a:solidFill>
              </a:rPr>
              <a:t>гликолевая</a:t>
            </a:r>
            <a:r>
              <a:rPr lang="ru-RU" sz="28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кислота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3850" y="620713"/>
            <a:ext cx="86407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ВНЕШНИЕ ПРОТИВОРЕЧИЯ </a:t>
            </a:r>
            <a:r>
              <a:rPr lang="ru-RU" sz="2400" b="1"/>
              <a:t>– это противоречия между частицами (молекулами, ионами и т.д.) разных качеств (разных веществ, процессов), противоположных по химической природе.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552132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06588"/>
            <a:ext cx="2530475" cy="42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474663"/>
            <a:ext cx="84978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000" b="1">
                <a:solidFill>
                  <a:srgbClr val="C00000"/>
                </a:solidFill>
              </a:rPr>
              <a:t>Внутренние</a:t>
            </a:r>
            <a:r>
              <a:rPr lang="ru-RU" sz="3000" b="1"/>
              <a:t> и </a:t>
            </a:r>
            <a:r>
              <a:rPr lang="ru-RU" sz="3000" b="1">
                <a:solidFill>
                  <a:srgbClr val="C00000"/>
                </a:solidFill>
              </a:rPr>
              <a:t>внешние противоречия </a:t>
            </a:r>
            <a:r>
              <a:rPr lang="ru-RU" sz="3000" b="1"/>
              <a:t>диалектически связаны между собой, переходят друг в друга. Главное и определяющее развитие любого явления – его внутренние противоречия, обуславливающие качественные изменения тел и явлений.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500438"/>
            <a:ext cx="37750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50825" y="1190625"/>
            <a:ext cx="86423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400" b="1">
                <a:solidFill>
                  <a:srgbClr val="C00000"/>
                </a:solidFill>
              </a:rPr>
              <a:t>Внутреннее противоречие </a:t>
            </a:r>
            <a:r>
              <a:rPr lang="ru-RU" sz="3400" b="1"/>
              <a:t>– источник развития; </a:t>
            </a:r>
            <a:r>
              <a:rPr lang="ru-RU" sz="3400" b="1">
                <a:solidFill>
                  <a:srgbClr val="C00000"/>
                </a:solidFill>
              </a:rPr>
              <a:t>внешнее противоречие </a:t>
            </a:r>
            <a:r>
              <a:rPr lang="ru-RU" sz="3400" b="1"/>
              <a:t>– необходимое условие.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852738"/>
            <a:ext cx="4887913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820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000" b="1">
                <a:solidFill>
                  <a:srgbClr val="C00000"/>
                </a:solidFill>
              </a:rPr>
              <a:t>Условие</a:t>
            </a:r>
            <a:r>
              <a:rPr lang="ru-RU" sz="3000" b="1"/>
              <a:t> – это объективная реальность, это тело или явление материального мира. Условия вызывают и обеспечивают разрушение одних связей и возникновение других связей в молекулах-продуктах реакции.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95600"/>
            <a:ext cx="3240087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1844675"/>
            <a:ext cx="8058150" cy="4327525"/>
          </a:xfrm>
        </p:spPr>
        <p:txBody>
          <a:bodyPr/>
          <a:lstStyle/>
          <a:p>
            <a:r>
              <a:rPr lang="ru-RU" sz="2000" b="1" smtClean="0"/>
              <a:t>План лекции</a:t>
            </a:r>
            <a:br>
              <a:rPr lang="ru-RU" sz="2000" b="1" smtClean="0"/>
            </a:br>
            <a:r>
              <a:rPr lang="ru-RU" sz="2000" b="1" smtClean="0"/>
              <a:t>1. Методологическое значение закона единства и борьбы противоположностей.</a:t>
            </a:r>
            <a:br>
              <a:rPr lang="ru-RU" sz="2000" b="1" smtClean="0"/>
            </a:br>
            <a:r>
              <a:rPr lang="ru-RU" sz="2000" b="1" smtClean="0"/>
              <a:t>2. Характер и формы проявления внутренних противоречий в химических веществах.</a:t>
            </a:r>
            <a:br>
              <a:rPr lang="ru-RU" sz="2000" b="1" smtClean="0"/>
            </a:br>
            <a:r>
              <a:rPr lang="ru-RU" sz="2000" b="1" smtClean="0"/>
              <a:t>3. Классификация и сущность противоречий.</a:t>
            </a:r>
            <a:br>
              <a:rPr lang="ru-RU" sz="2000" b="1" smtClean="0"/>
            </a:br>
            <a:r>
              <a:rPr lang="ru-RU" sz="2000" b="1" smtClean="0"/>
              <a:t>4. Противоречия и химическая связь.</a:t>
            </a:r>
            <a:br>
              <a:rPr lang="ru-RU" sz="2000" b="1" smtClean="0"/>
            </a:br>
            <a:r>
              <a:rPr lang="ru-RU" sz="2000" b="1" smtClean="0"/>
              <a:t>5. Диалектика межатомной и межмолекулярной связи.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196975"/>
            <a:ext cx="7543800" cy="71438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ru-RU" sz="1100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549275"/>
            <a:ext cx="896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Противоречие проявляется только в связях и через связи.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96975"/>
            <a:ext cx="3954462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31925"/>
            <a:ext cx="496887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455863" y="749300"/>
            <a:ext cx="6580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Противоречия проявляются, развиваются и разрешаются в ходе химических реакций под влиянием внешних воздействий.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738"/>
            <a:ext cx="22764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7867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876300" y="612775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Силы отталкивания обусловлены отталкиванием ядер атомов (положительный заряд), электронов (отрицательные заряды) и сопротивлением электронных орбиталей атомов их деформации, которая происходит при их сближении.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89213"/>
            <a:ext cx="5403850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4076700"/>
            <a:ext cx="3579812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348038" y="2184400"/>
            <a:ext cx="55451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Образование соединения возможно в том случае, когда при сближении атомов происходит выигрыш энергии.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73685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8137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Энергия взаимодействия между атомами и молекулами в зависимости от расстояния между ними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76475"/>
            <a:ext cx="89058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828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/>
              <a:t>Особенности межмолекулярного взаимодействия: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179388" y="10302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1. Оно относительно слабое.</a:t>
            </a:r>
          </a:p>
          <a:p>
            <a:r>
              <a:rPr lang="ru-RU" sz="2400" b="1"/>
              <a:t>2. Оно неспецифично.</a:t>
            </a: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755650" y="1844675"/>
            <a:ext cx="828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3.Силы ван-дер-ваальса имеют электростатическую природу, и поэтому эта связь ненасыщенная и не имеет направленности.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73400"/>
            <a:ext cx="448945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002088"/>
            <a:ext cx="4052887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835150" y="476250"/>
            <a:ext cx="695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/>
              <a:t>Виды межмолекулярных взаимодействий: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79388" y="1000125"/>
            <a:ext cx="6391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/>
              <a:t>1. Ориентационные взаимодействия.</a:t>
            </a:r>
          </a:p>
          <a:p>
            <a:endParaRPr lang="ru-RU" sz="2800" b="1"/>
          </a:p>
          <a:p>
            <a:r>
              <a:rPr lang="ru-RU" sz="2800" b="1"/>
              <a:t>2. Индукционные взаимодействия.</a:t>
            </a:r>
          </a:p>
          <a:p>
            <a:endParaRPr lang="ru-RU" sz="2800" b="1"/>
          </a:p>
          <a:p>
            <a:r>
              <a:rPr lang="ru-RU" sz="2800" b="1"/>
              <a:t>3. Дисперсионные взаимодействия.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41700"/>
            <a:ext cx="4968875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77813" y="1052513"/>
            <a:ext cx="8712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Взаимодействие сил притяжения и отталкивания (противоположностей) не зависит от природы связей (химические или ван-дер-ваальса).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81300"/>
            <a:ext cx="562927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762000" y="5589588"/>
            <a:ext cx="6781800" cy="503237"/>
          </a:xfrm>
        </p:spPr>
        <p:txBody>
          <a:bodyPr/>
          <a:lstStyle/>
          <a:p>
            <a:pPr algn="ctr"/>
            <a:r>
              <a:rPr lang="ru-RU" sz="2400" b="1" smtClean="0">
                <a:latin typeface="Arial" charset="0"/>
              </a:rPr>
              <a:t>Внутри-  и межмолекулярные связи возникают на различных количественных уровнях. Это обуславливает их качественное отличие.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smtClean="0"/>
              <a:t>Энергия связи для молекулы Н</a:t>
            </a:r>
            <a:r>
              <a:rPr lang="ru-RU" sz="2000" b="1" smtClean="0"/>
              <a:t>2</a:t>
            </a:r>
            <a:r>
              <a:rPr lang="ru-RU" sz="3600" b="1" smtClean="0"/>
              <a:t> 432 кДж/моль.</a:t>
            </a:r>
          </a:p>
          <a:p>
            <a:r>
              <a:rPr lang="ru-RU" sz="3600" b="1" smtClean="0"/>
              <a:t>Энергия сублимации кристаллического Н</a:t>
            </a:r>
            <a:r>
              <a:rPr lang="ru-RU" sz="2000" b="1" smtClean="0"/>
              <a:t>2</a:t>
            </a:r>
            <a:r>
              <a:rPr lang="ru-RU" sz="3600" b="1" smtClean="0"/>
              <a:t> (межмолекулярные взаимодействия) 2,1 кДж/моль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62000" y="6092825"/>
            <a:ext cx="6781800" cy="79375"/>
          </a:xfrm>
        </p:spPr>
        <p:txBody>
          <a:bodyPr/>
          <a:lstStyle/>
          <a:p>
            <a:endParaRPr lang="ru-RU" sz="4800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smtClean="0"/>
              <a:t>Изменение межмолекулярных расстояний, т.е. количественного фактора, приводит к качественному изменению характера сил.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Любое тело, явление внутренне «раздвоено» на взаимообуславливающие  и одновременно взаимоисключающие по своим свойствам и тенденциям стороны.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58975"/>
            <a:ext cx="47720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500438"/>
            <a:ext cx="4040188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813593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600" b="1"/>
              <a:t>Противоположность – это одна из сторон противоречия. Она немыслима без существования другой стороны (тенденции). Взаимодействие между противоположностями (противоречие) обуславливает развитие тел и явлений.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47975"/>
            <a:ext cx="25971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852738"/>
            <a:ext cx="25971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79388" y="544513"/>
            <a:ext cx="4824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/>
              <a:t>Химическое равновесие </a:t>
            </a:r>
            <a:r>
              <a:rPr lang="ru-RU" sz="2400" b="1"/>
              <a:t>– это не покой, а одновременное протекание двух одинаковых по скорости и направлению процессов (две противоположности)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5274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808288"/>
            <a:ext cx="61071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Примеры противоречий на атомном уровне: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07950" y="955675"/>
            <a:ext cx="90360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1. Единство и борьба металлических и неметаллических свойств элементов.</a:t>
            </a:r>
          </a:p>
          <a:p>
            <a:r>
              <a:rPr lang="en-US" sz="2000" b="1">
                <a:cs typeface="Times New Roman" pitchFamily="18" charset="0"/>
              </a:rPr>
              <a:t>2As + 3O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 = 2As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O</a:t>
            </a:r>
            <a:r>
              <a:rPr lang="en-US" sz="2000" b="1" baseline="-25000">
                <a:cs typeface="Times New Roman" pitchFamily="18" charset="0"/>
              </a:rPr>
              <a:t>3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 b="1">
                <a:cs typeface="Times New Roman" pitchFamily="18" charset="0"/>
              </a:rPr>
              <a:t>2As + 3Cl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 = 2AsCl</a:t>
            </a:r>
            <a:r>
              <a:rPr lang="en-US" sz="2000" b="1" baseline="-25000">
                <a:cs typeface="Times New Roman" pitchFamily="18" charset="0"/>
              </a:rPr>
              <a:t>3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 b="1">
                <a:cs typeface="Times New Roman" pitchFamily="18" charset="0"/>
              </a:rPr>
              <a:t>As + 4HNO</a:t>
            </a:r>
            <a:r>
              <a:rPr lang="en-US" sz="2000" b="1" baseline="-25000">
                <a:cs typeface="Times New Roman" pitchFamily="18" charset="0"/>
              </a:rPr>
              <a:t>3</a:t>
            </a:r>
            <a:r>
              <a:rPr lang="en-US" sz="2000" b="1">
                <a:cs typeface="Times New Roman" pitchFamily="18" charset="0"/>
              </a:rPr>
              <a:t>  = H</a:t>
            </a:r>
            <a:r>
              <a:rPr lang="en-US" sz="2000" b="1" baseline="-25000">
                <a:cs typeface="Times New Roman" pitchFamily="18" charset="0"/>
              </a:rPr>
              <a:t>3</a:t>
            </a:r>
            <a:r>
              <a:rPr lang="en-US" sz="2000" b="1">
                <a:cs typeface="Times New Roman" pitchFamily="18" charset="0"/>
              </a:rPr>
              <a:t>AsO</a:t>
            </a:r>
            <a:r>
              <a:rPr lang="en-US" sz="2000" b="1" baseline="-25000">
                <a:cs typeface="Times New Roman" pitchFamily="18" charset="0"/>
              </a:rPr>
              <a:t>4</a:t>
            </a:r>
            <a:r>
              <a:rPr lang="en-US" sz="2000" b="1">
                <a:cs typeface="Times New Roman" pitchFamily="18" charset="0"/>
              </a:rPr>
              <a:t> + 5NO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 + H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O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 b="1">
                <a:cs typeface="Times New Roman" pitchFamily="18" charset="0"/>
              </a:rPr>
              <a:t>H</a:t>
            </a:r>
            <a:r>
              <a:rPr lang="en-US" sz="2000" b="1" baseline="-25000">
                <a:cs typeface="Times New Roman" pitchFamily="18" charset="0"/>
              </a:rPr>
              <a:t>3</a:t>
            </a:r>
            <a:r>
              <a:rPr lang="en-US" sz="2000" b="1">
                <a:cs typeface="Times New Roman" pitchFamily="18" charset="0"/>
              </a:rPr>
              <a:t>AsO</a:t>
            </a:r>
            <a:r>
              <a:rPr lang="en-US" sz="2000" b="1" baseline="-25000">
                <a:cs typeface="Times New Roman" pitchFamily="18" charset="0"/>
              </a:rPr>
              <a:t>4</a:t>
            </a:r>
            <a:r>
              <a:rPr lang="en-US" sz="2000" b="1">
                <a:cs typeface="Times New Roman" pitchFamily="18" charset="0"/>
              </a:rPr>
              <a:t> + NaOH = NaH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AsO</a:t>
            </a:r>
            <a:r>
              <a:rPr lang="en-US" sz="2000" b="1" baseline="-25000">
                <a:cs typeface="Times New Roman" pitchFamily="18" charset="0"/>
              </a:rPr>
              <a:t>4</a:t>
            </a:r>
            <a:r>
              <a:rPr lang="en-US" sz="2000" b="1">
                <a:cs typeface="Times New Roman" pitchFamily="18" charset="0"/>
              </a:rPr>
              <a:t> + H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O</a:t>
            </a:r>
            <a:endParaRPr lang="ru-RU" sz="2000" b="1">
              <a:cs typeface="Times New Roman" pitchFamily="18" charset="0"/>
            </a:endParaRPr>
          </a:p>
          <a:p>
            <a:r>
              <a:rPr lang="pl-PL" sz="2000" b="1">
                <a:cs typeface="Times New Roman" pitchFamily="18" charset="0"/>
              </a:rPr>
              <a:t>H</a:t>
            </a:r>
            <a:r>
              <a:rPr lang="pl-PL" sz="2000" b="1" baseline="-25000">
                <a:cs typeface="Times New Roman" pitchFamily="18" charset="0"/>
              </a:rPr>
              <a:t>3</a:t>
            </a:r>
            <a:r>
              <a:rPr lang="pl-PL" sz="2000" b="1">
                <a:cs typeface="Times New Roman" pitchFamily="18" charset="0"/>
              </a:rPr>
              <a:t>AsO</a:t>
            </a:r>
            <a:r>
              <a:rPr lang="pl-PL" sz="2000" b="1" baseline="-25000">
                <a:cs typeface="Times New Roman" pitchFamily="18" charset="0"/>
              </a:rPr>
              <a:t>4</a:t>
            </a:r>
            <a:r>
              <a:rPr lang="pl-PL" sz="2000" b="1">
                <a:cs typeface="Times New Roman" pitchFamily="18" charset="0"/>
              </a:rPr>
              <a:t> + 3 NH</a:t>
            </a:r>
            <a:r>
              <a:rPr lang="pl-PL" sz="2000" b="1" baseline="-25000">
                <a:cs typeface="Times New Roman" pitchFamily="18" charset="0"/>
              </a:rPr>
              <a:t>3</a:t>
            </a:r>
            <a:r>
              <a:rPr lang="pl-PL" sz="2000" b="1">
                <a:cs typeface="Times New Roman" pitchFamily="18" charset="0"/>
              </a:rPr>
              <a:t> + 3H</a:t>
            </a:r>
            <a:r>
              <a:rPr lang="pl-PL" sz="2000" b="1" baseline="-25000">
                <a:cs typeface="Times New Roman" pitchFamily="18" charset="0"/>
              </a:rPr>
              <a:t>2</a:t>
            </a:r>
            <a:r>
              <a:rPr lang="pl-PL" sz="2000" b="1">
                <a:cs typeface="Times New Roman" pitchFamily="18" charset="0"/>
              </a:rPr>
              <a:t>O = (NH</a:t>
            </a:r>
            <a:r>
              <a:rPr lang="pl-PL" sz="2000" b="1" baseline="-25000">
                <a:cs typeface="Times New Roman" pitchFamily="18" charset="0"/>
              </a:rPr>
              <a:t>3</a:t>
            </a:r>
            <a:r>
              <a:rPr lang="pl-PL" sz="2000" b="1">
                <a:cs typeface="Times New Roman" pitchFamily="18" charset="0"/>
              </a:rPr>
              <a:t>)</a:t>
            </a:r>
            <a:r>
              <a:rPr lang="pl-PL" sz="2000" b="1" baseline="-25000">
                <a:cs typeface="Times New Roman" pitchFamily="18" charset="0"/>
              </a:rPr>
              <a:t>3</a:t>
            </a:r>
            <a:r>
              <a:rPr lang="pl-PL" sz="2000" b="1">
                <a:cs typeface="Times New Roman" pitchFamily="18" charset="0"/>
              </a:rPr>
              <a:t>AsO</a:t>
            </a:r>
            <a:r>
              <a:rPr lang="pl-PL" sz="2000" b="1" baseline="-25000">
                <a:cs typeface="Times New Roman" pitchFamily="18" charset="0"/>
              </a:rPr>
              <a:t>4</a:t>
            </a:r>
            <a:r>
              <a:rPr lang="pl-PL" sz="2000" b="1">
                <a:cs typeface="Times New Roman" pitchFamily="18" charset="0"/>
              </a:rPr>
              <a:t>·3H</a:t>
            </a:r>
            <a:r>
              <a:rPr lang="pl-PL" sz="2000" b="1" baseline="-25000">
                <a:cs typeface="Times New Roman" pitchFamily="18" charset="0"/>
              </a:rPr>
              <a:t>2</a:t>
            </a:r>
            <a:r>
              <a:rPr lang="pl-PL" sz="2000" b="1">
                <a:cs typeface="Times New Roman" pitchFamily="18" charset="0"/>
              </a:rPr>
              <a:t>O↓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 b="1">
                <a:cs typeface="Times New Roman" pitchFamily="18" charset="0"/>
              </a:rPr>
              <a:t>Mn + S = MnS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 b="1">
                <a:cs typeface="Times New Roman" pitchFamily="18" charset="0"/>
              </a:rPr>
              <a:t>Mn + 2HCl = MnCl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 + H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↑  (катион Mn</a:t>
            </a:r>
            <a:r>
              <a:rPr lang="en-US" sz="2000" b="1" baseline="30000">
                <a:cs typeface="Times New Roman" pitchFamily="18" charset="0"/>
              </a:rPr>
              <a:t>2+</a:t>
            </a:r>
            <a:r>
              <a:rPr lang="en-US" sz="2000" b="1">
                <a:cs typeface="Times New Roman" pitchFamily="18" charset="0"/>
              </a:rPr>
              <a:t>)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 b="1">
                <a:cs typeface="Times New Roman" pitchFamily="18" charset="0"/>
              </a:rPr>
              <a:t>HMnO</a:t>
            </a:r>
            <a:r>
              <a:rPr lang="en-US" sz="2000" b="1" baseline="-25000">
                <a:cs typeface="Times New Roman" pitchFamily="18" charset="0"/>
              </a:rPr>
              <a:t>4</a:t>
            </a:r>
            <a:r>
              <a:rPr lang="en-US" sz="2000" b="1">
                <a:cs typeface="Times New Roman" pitchFamily="18" charset="0"/>
              </a:rPr>
              <a:t> + NaOH = NaMnO</a:t>
            </a:r>
            <a:r>
              <a:rPr lang="en-US" sz="2000" b="1" baseline="-25000">
                <a:cs typeface="Times New Roman" pitchFamily="18" charset="0"/>
              </a:rPr>
              <a:t>4</a:t>
            </a:r>
            <a:r>
              <a:rPr lang="en-US" sz="2000" b="1">
                <a:cs typeface="Times New Roman" pitchFamily="18" charset="0"/>
              </a:rPr>
              <a:t> + H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O</a:t>
            </a:r>
            <a:endParaRPr lang="ru-RU" sz="2000" b="1"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07950" y="3865563"/>
            <a:ext cx="7559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2. Единство окислительных и восстановительных свойств.</a:t>
            </a:r>
          </a:p>
          <a:p>
            <a:endParaRPr lang="ru-RU" sz="2000" b="1">
              <a:cs typeface="Times New Roman" pitchFamily="18" charset="0"/>
            </a:endParaRPr>
          </a:p>
          <a:p>
            <a:r>
              <a:rPr lang="ru-RU" sz="2000" b="1">
                <a:cs typeface="Times New Roman" pitchFamily="18" charset="0"/>
              </a:rPr>
              <a:t>3. Кислотно-основные </a:t>
            </a:r>
          </a:p>
          <a:p>
            <a:r>
              <a:rPr lang="ru-RU" sz="2000" b="1">
                <a:cs typeface="Times New Roman" pitchFamily="18" charset="0"/>
              </a:rPr>
              <a:t>свойства.</a:t>
            </a:r>
          </a:p>
          <a:p>
            <a:r>
              <a:rPr lang="pl-PL" sz="2000" b="1">
                <a:cs typeface="Times New Roman" pitchFamily="18" charset="0"/>
              </a:rPr>
              <a:t>Zn(OH)</a:t>
            </a:r>
            <a:r>
              <a:rPr lang="pl-PL" sz="2000" b="1" baseline="-25000">
                <a:cs typeface="Times New Roman" pitchFamily="18" charset="0"/>
              </a:rPr>
              <a:t>2</a:t>
            </a:r>
            <a:r>
              <a:rPr lang="pl-PL" sz="2000" b="1">
                <a:cs typeface="Times New Roman" pitchFamily="18" charset="0"/>
              </a:rPr>
              <a:t> ↔ H</a:t>
            </a:r>
            <a:r>
              <a:rPr lang="pl-PL" sz="2000" b="1" baseline="-25000">
                <a:cs typeface="Times New Roman" pitchFamily="18" charset="0"/>
              </a:rPr>
              <a:t>2</a:t>
            </a:r>
            <a:r>
              <a:rPr lang="pl-PL" sz="2000" b="1">
                <a:cs typeface="Times New Roman" pitchFamily="18" charset="0"/>
              </a:rPr>
              <a:t>ZnO</a:t>
            </a:r>
            <a:r>
              <a:rPr lang="pl-PL" sz="2000" b="1" baseline="-25000">
                <a:cs typeface="Times New Roman" pitchFamily="18" charset="0"/>
              </a:rPr>
              <a:t>2</a:t>
            </a:r>
            <a:endParaRPr lang="ru-RU" sz="2000" b="1">
              <a:cs typeface="Times New Roman" pitchFamily="18" charset="0"/>
            </a:endParaRPr>
          </a:p>
          <a:p>
            <a:r>
              <a:rPr lang="pl-PL" sz="2000" b="1">
                <a:cs typeface="Times New Roman" pitchFamily="18" charset="0"/>
              </a:rPr>
              <a:t>Cr(OH)</a:t>
            </a:r>
            <a:r>
              <a:rPr lang="pl-PL" sz="2000" b="1" baseline="-25000">
                <a:cs typeface="Times New Roman" pitchFamily="18" charset="0"/>
              </a:rPr>
              <a:t>3</a:t>
            </a:r>
            <a:r>
              <a:rPr lang="pl-PL" sz="2000" b="1">
                <a:cs typeface="Times New Roman" pitchFamily="18" charset="0"/>
              </a:rPr>
              <a:t> ↔ HCrO</a:t>
            </a:r>
            <a:r>
              <a:rPr lang="pl-PL" sz="2000" b="1" baseline="-25000">
                <a:cs typeface="Times New Roman" pitchFamily="18" charset="0"/>
              </a:rPr>
              <a:t>2</a:t>
            </a:r>
            <a:endParaRPr lang="ru-RU" sz="2000" b="1">
              <a:cs typeface="Times New Roman" pitchFamily="18" charset="0"/>
            </a:endParaRPr>
          </a:p>
          <a:p>
            <a:r>
              <a:rPr lang="pl-PL" sz="2000" b="1">
                <a:cs typeface="Times New Roman" pitchFamily="18" charset="0"/>
              </a:rPr>
              <a:t>Al(OH)</a:t>
            </a:r>
            <a:r>
              <a:rPr lang="pl-PL" sz="2000" b="1" baseline="-25000">
                <a:cs typeface="Times New Roman" pitchFamily="18" charset="0"/>
              </a:rPr>
              <a:t>3</a:t>
            </a:r>
            <a:r>
              <a:rPr lang="pl-PL" sz="2000" b="1">
                <a:cs typeface="Times New Roman" pitchFamily="18" charset="0"/>
              </a:rPr>
              <a:t> ↔ HAlO</a:t>
            </a:r>
            <a:r>
              <a:rPr lang="pl-PL" sz="2000" b="1" baseline="-25000">
                <a:cs typeface="Times New Roman" pitchFamily="18" charset="0"/>
              </a:rPr>
              <a:t>2</a:t>
            </a:r>
            <a:endParaRPr lang="ru-RU" sz="2000" b="1">
              <a:cs typeface="Times New Roman" pitchFamily="18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435475"/>
            <a:ext cx="54308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84978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Специфические противоположные свойства и тенденции для молекул: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73063" y="1196975"/>
            <a:ext cx="7799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– σ- и π-связь;</a:t>
            </a:r>
          </a:p>
          <a:p>
            <a:r>
              <a:rPr lang="ru-RU" sz="2400" b="1"/>
              <a:t>– гомолитическое и гетеролитическое расщепление;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171700"/>
            <a:ext cx="54229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676275" y="5630863"/>
            <a:ext cx="440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- замещение и присоединение;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Специфические противоположные свойства и тенденции для молекул: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50825" y="765175"/>
            <a:ext cx="3821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– кислотность и основность;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11238"/>
            <a:ext cx="69119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250825" y="2565400"/>
            <a:ext cx="82819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– редокс-свойства и др.</a:t>
            </a:r>
          </a:p>
          <a:p>
            <a:r>
              <a:rPr lang="ru-RU" sz="2200" b="1"/>
              <a:t>– электроотрицательность атомов, входящих в состав молекул и различная полярность связей;</a:t>
            </a:r>
          </a:p>
          <a:p>
            <a:endParaRPr lang="ru-RU" sz="2200" b="1"/>
          </a:p>
          <a:p>
            <a:r>
              <a:rPr lang="ru-RU" sz="2200" b="1"/>
              <a:t> </a:t>
            </a:r>
          </a:p>
          <a:p>
            <a:endParaRPr lang="ru-RU" sz="2200" b="1"/>
          </a:p>
          <a:p>
            <a:endParaRPr lang="ru-RU" sz="2200" b="1"/>
          </a:p>
          <a:p>
            <a:r>
              <a:rPr lang="ru-RU" sz="2200" b="1"/>
              <a:t>– поляризция отдельных атомов </a:t>
            </a:r>
          </a:p>
          <a:p>
            <a:r>
              <a:rPr lang="ru-RU" sz="2200" b="1"/>
              <a:t>в молекуле;</a:t>
            </a:r>
          </a:p>
          <a:p>
            <a:r>
              <a:rPr lang="ru-RU" sz="2200"/>
              <a:t> 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609975"/>
            <a:ext cx="461645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23463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" y="1997075"/>
            <a:ext cx="3657600" cy="639763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1</a:t>
            </a:r>
            <a:r>
              <a:rPr lang="ru-RU" dirty="0" smtClean="0"/>
              <a:t>.  </a:t>
            </a:r>
            <a:r>
              <a:rPr lang="ru-RU" dirty="0"/>
              <a:t>Одна и та же сущность или разные сущности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5" y="2708275"/>
            <a:ext cx="3960813" cy="36734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/>
              <a:t>– внутренние</a:t>
            </a:r>
            <a:r>
              <a:rPr lang="ru-RU" sz="3200" b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/>
              <a:t>– </a:t>
            </a:r>
            <a:r>
              <a:rPr lang="ru-RU" sz="3200" b="1" dirty="0"/>
              <a:t>внешние.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2188" y="2068513"/>
            <a:ext cx="3657600" cy="63976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2. </a:t>
            </a:r>
            <a:r>
              <a:rPr lang="ru-RU" dirty="0" smtClean="0"/>
              <a:t> По </a:t>
            </a:r>
            <a:r>
              <a:rPr lang="ru-RU" dirty="0"/>
              <a:t>степени влияния </a:t>
            </a:r>
            <a:r>
              <a:rPr lang="ru-RU" dirty="0" smtClean="0"/>
              <a:t>на </a:t>
            </a:r>
            <a:r>
              <a:rPr lang="ru-RU" dirty="0"/>
              <a:t>движение химической формы: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3338" y="2781300"/>
            <a:ext cx="4498975" cy="30480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/>
              <a:t>– основное </a:t>
            </a:r>
            <a:r>
              <a:rPr lang="ru-RU" sz="3200" b="1" dirty="0" smtClean="0"/>
              <a:t>противоречие</a:t>
            </a:r>
            <a:r>
              <a:rPr lang="ru-RU" sz="3200" b="1" dirty="0"/>
              <a:t>;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/>
              <a:t>– главные;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/>
              <a:t>– </a:t>
            </a:r>
            <a:r>
              <a:rPr lang="ru-RU" sz="3200" b="1" dirty="0" smtClean="0"/>
              <a:t>второстепенные</a:t>
            </a:r>
            <a:r>
              <a:rPr lang="ru-RU" sz="3200" b="1" dirty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27400"/>
            <a:ext cx="41052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1547813" y="539750"/>
            <a:ext cx="661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Классификация противоречий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1015</TotalTime>
  <Words>793</Words>
  <Application>Microsoft Office PowerPoint</Application>
  <PresentationFormat>Экран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NewsPrint</vt:lpstr>
      <vt:lpstr>Противоречия в химической форме движения</vt:lpstr>
      <vt:lpstr>План лекции 1. Методологическое значение закона единства и борьбы противоположностей. 2. Характер и формы проявления внутренних противоречий в химических веществах. 3. Классификация и сущность противоречий. 4. Противоречия и химическая связь. 5. Диалектика межатомной и межмолекулярной связи.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Внутри-  и межмолекулярные связи возникают на различных количественных уровнях. Это обуславливает их качественное отличие.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Противоречия в химической форме движения</dc:title>
  <dc:creator>Наташа</dc:creator>
  <cp:lastModifiedBy>Аленовская Ольга Владимировна</cp:lastModifiedBy>
  <cp:revision>108</cp:revision>
  <dcterms:created xsi:type="dcterms:W3CDTF">2015-09-08T20:41:42Z</dcterms:created>
  <dcterms:modified xsi:type="dcterms:W3CDTF">2019-01-29T11:07:01Z</dcterms:modified>
</cp:coreProperties>
</file>