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72DD-DFDA-4E58-9F53-FAAB4F3C7F8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1E3BE4A-1848-449F-88A7-DBCBEA5A7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BC94-95AE-452A-821B-221DB8F5013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5AE2-B103-472D-B454-B1C65C5F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1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AD76-4818-48A5-AF7F-6558C98D756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0B6-B51A-42D3-BEC6-34E81BB9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95E1-52A9-4042-BB1C-5FB9A255BF1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8C62-711D-44C6-9A7B-AA374FA98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7BE6-9D6D-4A23-80A7-64FEE443ABF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4071-D579-4B6A-A27F-47957B1F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9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4795-F7F8-4586-91E8-7695885A946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0258-A27B-49C4-AC6E-A3AB59CE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6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654B-A01F-4A78-8DCE-38B7208781A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32AF-98C0-4F65-8569-8E1065302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C567-D6B7-4E46-887D-ED94EBFAFAA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6F41-204C-4F33-A325-D6D214209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A57D-5D65-45EA-BE59-1DA972E1492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55CB-7034-4B0C-8263-68463B5B7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9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AAAF-29D7-4919-BFDF-9C71C3F99A95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678C-8DD2-489A-A8BA-0925AA27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A01D-CCF7-4284-A4E5-943960ACB76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4879-815C-41AC-848E-A82F82E9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7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F6582-ED6D-4001-ADC8-B012E413021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D29C9-45B9-42CA-BBC9-93F556B32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85" r:id="rId7"/>
    <p:sldLayoutId id="2147483686" r:id="rId8"/>
    <p:sldLayoutId id="2147483687" r:id="rId9"/>
    <p:sldLayoutId id="2147483678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c.pics.livejournal.com/digitall_angell/38000872/1296080/1296080_original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1628775"/>
            <a:ext cx="8064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Качество и количество в химии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652463" y="3789363"/>
            <a:ext cx="8037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1. Качество и свойство, количество, мера.</a:t>
            </a:r>
          </a:p>
          <a:p>
            <a:r>
              <a:rPr lang="ru-RU" sz="3200" b="1"/>
              <a:t>2. Скачки в химии.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228600"/>
            <a:ext cx="87360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>
                <a:latin typeface="Arial" charset="0"/>
                <a:ea typeface="Times New Roman" pitchFamily="18" charset="0"/>
              </a:rPr>
              <a:t>Качество – это не самостоятельная субстанция. Существует не качество, а только вещи, обладающие качествами, и притом бесконечно многими качествами</a:t>
            </a:r>
            <a:r>
              <a:rPr lang="ru-RU" altLang="ru-RU" sz="1200">
                <a:latin typeface="Arial" charset="0"/>
                <a:ea typeface="Times New Roman" pitchFamily="18" charset="0"/>
              </a:rPr>
              <a:t>.</a:t>
            </a:r>
            <a:endParaRPr lang="ru-RU" altLang="ru-RU" sz="800">
              <a:latin typeface="Arial" charset="0"/>
              <a:ea typeface="Times New Roman" pitchFamily="18" charset="0"/>
            </a:endParaRPr>
          </a:p>
          <a:p>
            <a:pPr algn="just" eaLnBrk="0" hangingPunct="0"/>
            <a:endParaRPr lang="ru-RU" altLang="ru-RU">
              <a:latin typeface="Arial" charset="0"/>
              <a:ea typeface="Times New Roman" pitchFamily="18" charset="0"/>
            </a:endParaRPr>
          </a:p>
        </p:txBody>
      </p:sp>
      <p:pic>
        <p:nvPicPr>
          <p:cNvPr id="17411" name="Picture 1" descr="http://ic.pics.livejournal.com/digitall_angell/38000872/1296080/1296080_original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50450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716338"/>
            <a:ext cx="37623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7852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70C0"/>
                </a:solidFill>
              </a:rPr>
              <a:t>1. Классическая теория Аррениуса.</a:t>
            </a:r>
          </a:p>
          <a:p>
            <a:pPr algn="just"/>
            <a:r>
              <a:rPr lang="ru-RU" sz="2000" b="1"/>
              <a:t>Кислоты – вещества, при диссоциации которых образуются ион</a:t>
            </a:r>
            <a:r>
              <a:rPr lang="ru-RU" sz="2000" b="1">
                <a:latin typeface="Arial" charset="0"/>
              </a:rPr>
              <a:t>ы</a:t>
            </a:r>
            <a:r>
              <a:rPr lang="ru-RU" sz="2000" b="1"/>
              <a:t> Н</a:t>
            </a:r>
            <a:r>
              <a:rPr lang="ru-RU" sz="2000" b="1" baseline="30000"/>
              <a:t>+</a:t>
            </a:r>
            <a:r>
              <a:rPr lang="ru-RU" sz="2000" b="1"/>
              <a:t> (основания – ОН</a:t>
            </a:r>
            <a:r>
              <a:rPr lang="ru-RU" sz="2000" b="1" baseline="30000"/>
              <a:t>–</a:t>
            </a:r>
            <a:r>
              <a:rPr lang="ru-RU" sz="2000" b="1"/>
              <a:t>).</a:t>
            </a:r>
          </a:p>
          <a:p>
            <a:pPr algn="just"/>
            <a:r>
              <a:rPr lang="ru-RU" sz="2000" b="1">
                <a:solidFill>
                  <a:srgbClr val="0070C0"/>
                </a:solidFill>
              </a:rPr>
              <a:t>2. Протолитическая теория Бренстеда и Лоури.</a:t>
            </a:r>
          </a:p>
          <a:p>
            <a:pPr algn="just"/>
            <a:r>
              <a:rPr lang="ru-RU" sz="2000" b="1"/>
              <a:t>Кислоты –вещества, способные отщеплять протон, основания – присоединять протон.</a:t>
            </a:r>
          </a:p>
          <a:p>
            <a:pPr algn="just"/>
            <a:r>
              <a:rPr lang="ru-RU" sz="2000" b="1"/>
              <a:t>СН</a:t>
            </a:r>
            <a:r>
              <a:rPr lang="ru-RU" sz="2000" b="1" baseline="-25000"/>
              <a:t>3</a:t>
            </a:r>
            <a:r>
              <a:rPr lang="ru-RU" sz="2000" b="1"/>
              <a:t>СООН в воде – кислота: СН</a:t>
            </a:r>
            <a:r>
              <a:rPr lang="ru-RU" sz="2000" b="1" baseline="-25000"/>
              <a:t>3</a:t>
            </a:r>
            <a:r>
              <a:rPr lang="ru-RU" sz="2000" b="1"/>
              <a:t>СООН + Н</a:t>
            </a:r>
            <a:r>
              <a:rPr lang="ru-RU" sz="2000" b="1" baseline="-25000"/>
              <a:t>2</a:t>
            </a:r>
            <a:r>
              <a:rPr lang="ru-RU" sz="2000" b="1"/>
              <a:t>О = СН</a:t>
            </a:r>
            <a:r>
              <a:rPr lang="ru-RU" sz="2000" b="1" baseline="-25000"/>
              <a:t>3</a:t>
            </a:r>
            <a:r>
              <a:rPr lang="ru-RU" sz="2000" b="1"/>
              <a:t>СОО</a:t>
            </a:r>
            <a:r>
              <a:rPr lang="ru-RU" sz="2000" b="1" baseline="30000"/>
              <a:t>–</a:t>
            </a:r>
            <a:r>
              <a:rPr lang="ru-RU" sz="2000" b="1"/>
              <a:t> + Н</a:t>
            </a:r>
            <a:r>
              <a:rPr lang="ru-RU" sz="2000" b="1" baseline="-25000"/>
              <a:t>3</a:t>
            </a:r>
            <a:r>
              <a:rPr lang="ru-RU" sz="2000" b="1"/>
              <a:t>О</a:t>
            </a:r>
            <a:r>
              <a:rPr lang="ru-RU" sz="2000" b="1" baseline="30000"/>
              <a:t>+</a:t>
            </a:r>
            <a:endParaRPr lang="ru-RU" sz="2000" b="1"/>
          </a:p>
          <a:p>
            <a:pPr algn="just"/>
            <a:r>
              <a:rPr lang="ru-RU" sz="2000" b="1"/>
              <a:t>В безводной серной кислоте – основание: СН</a:t>
            </a:r>
            <a:r>
              <a:rPr lang="ru-RU" sz="2000" b="1" baseline="-25000"/>
              <a:t>3</a:t>
            </a:r>
            <a:r>
              <a:rPr lang="ru-RU" sz="2000" b="1"/>
              <a:t>СООН + H</a:t>
            </a:r>
            <a:r>
              <a:rPr lang="ru-RU" sz="2000" b="1" baseline="-25000"/>
              <a:t>2</a:t>
            </a:r>
            <a:r>
              <a:rPr lang="ru-RU" sz="2000" b="1"/>
              <a:t>SO</a:t>
            </a:r>
            <a:r>
              <a:rPr lang="ru-RU" sz="2000" b="1" baseline="-25000"/>
              <a:t>4</a:t>
            </a:r>
            <a:r>
              <a:rPr lang="ru-RU" sz="2000" b="1"/>
              <a:t> = СН</a:t>
            </a:r>
            <a:r>
              <a:rPr lang="ru-RU" sz="2000" b="1" baseline="-25000"/>
              <a:t>3</a:t>
            </a:r>
            <a:r>
              <a:rPr lang="ru-RU" sz="2000" b="1"/>
              <a:t>СООН</a:t>
            </a:r>
            <a:r>
              <a:rPr lang="ru-RU" sz="2000" b="1" baseline="-25000"/>
              <a:t>2</a:t>
            </a:r>
            <a:r>
              <a:rPr lang="ru-RU" sz="2000" b="1" baseline="30000"/>
              <a:t>+ </a:t>
            </a:r>
            <a:r>
              <a:rPr lang="ru-RU" sz="2000" b="1"/>
              <a:t>+ </a:t>
            </a:r>
            <a:r>
              <a:rPr lang="en-US" sz="2000" b="1"/>
              <a:t>HSO</a:t>
            </a:r>
            <a:r>
              <a:rPr lang="ru-RU" sz="2000" b="1" baseline="-25000"/>
              <a:t>4</a:t>
            </a:r>
            <a:r>
              <a:rPr lang="ru-RU" sz="2000" b="1" baseline="30000"/>
              <a:t>–</a:t>
            </a:r>
            <a:endParaRPr lang="ru-RU" sz="2000" b="1"/>
          </a:p>
          <a:p>
            <a:pPr algn="just"/>
            <a:r>
              <a:rPr lang="ru-RU" sz="2000" b="1">
                <a:solidFill>
                  <a:srgbClr val="0070C0"/>
                </a:solidFill>
              </a:rPr>
              <a:t>3. Теория Льюиса.</a:t>
            </a:r>
          </a:p>
          <a:p>
            <a:pPr algn="just"/>
            <a:r>
              <a:rPr lang="ru-RU" sz="2000" b="1"/>
              <a:t>Кислоты – вещества, имеющие свободные электронные орбитали и способные присоединять на эти орбитали неподеленные пары электронов. Основания – вещества, имеющие неподеленные пары электронов.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18025"/>
            <a:ext cx="3848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211138" y="5403850"/>
            <a:ext cx="8713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4. Теория Усановича.</a:t>
            </a:r>
          </a:p>
          <a:p>
            <a:r>
              <a:rPr lang="ru-RU" sz="2000" b="1"/>
              <a:t>Кислоты – вещества, способные отщеплять катионы или способные присоединять анионы или электроны. Основания – отщепляют анионы или электроны или присоединяют катионы.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2486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600" b="1" i="1"/>
              <a:t>Качественная определенность химической реакции:</a:t>
            </a:r>
          </a:p>
          <a:p>
            <a:pPr algn="just"/>
            <a:r>
              <a:rPr lang="ru-RU" sz="2600" b="1"/>
              <a:t>– свойства исходных реагентов и продуктов;</a:t>
            </a:r>
          </a:p>
          <a:p>
            <a:pPr algn="just"/>
            <a:r>
              <a:rPr lang="ru-RU" sz="2600" b="1"/>
              <a:t>– характер реакции (нейтрализации, полимеризации, нитрования и т.д.);</a:t>
            </a:r>
          </a:p>
          <a:p>
            <a:pPr algn="just"/>
            <a:r>
              <a:rPr lang="ru-RU" sz="2600" b="1"/>
              <a:t>– условия проведения (среда, катализатор, чистота реагентов и т.д.).</a:t>
            </a:r>
          </a:p>
          <a:p>
            <a:pPr algn="just"/>
            <a:endParaRPr lang="ru-RU" sz="2600" b="1"/>
          </a:p>
          <a:p>
            <a:pPr algn="just"/>
            <a:r>
              <a:rPr lang="ru-RU" sz="2600" b="1" i="1"/>
              <a:t>Количественная сторона реакции:</a:t>
            </a:r>
          </a:p>
          <a:p>
            <a:pPr algn="just"/>
            <a:r>
              <a:rPr lang="ru-RU" sz="2600" b="1"/>
              <a:t>– количество молей (или концентрация) исходных веществ и продуктов;</a:t>
            </a:r>
          </a:p>
          <a:p>
            <a:pPr algn="just"/>
            <a:r>
              <a:rPr lang="ru-RU" sz="2600" b="1"/>
              <a:t>– тепловой эффект реакции;</a:t>
            </a:r>
          </a:p>
          <a:p>
            <a:pPr algn="just"/>
            <a:r>
              <a:rPr lang="ru-RU" sz="2600" b="1"/>
              <a:t>– константа равновесия и т.д.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8196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5688"/>
            <a:ext cx="561657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7188"/>
            <a:ext cx="3443288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120650" y="4581525"/>
            <a:ext cx="87137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/>
              <a:t>Качественная сторона: </a:t>
            </a:r>
            <a:r>
              <a:rPr lang="ru-RU" sz="2000" b="1"/>
              <a:t>специфика реагирующих веществ и продуктов; первоначальный подогрев исходной смеси; особый катализатор.</a:t>
            </a:r>
          </a:p>
          <a:p>
            <a:pPr algn="just"/>
            <a:r>
              <a:rPr lang="ru-RU" sz="2000" b="1" i="1"/>
              <a:t>Количественная сторона</a:t>
            </a:r>
            <a:r>
              <a:rPr lang="ru-RU" sz="2000" b="1"/>
              <a:t>: реакция характеризуется уменьшением объема вдвое; в ходе реакции выделяется 10980 ккал тепла на моль аммиака; для начала реакции необходима температура 450ºС и давление от 300 до 1000 атм.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563938" y="1049338"/>
            <a:ext cx="513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Используя объективно существующие качество и количество, можно контролировать и управлять процессом химических превращений.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3845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6449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77771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Формой перехода границ, отделяющих одно качество от другого, является </a:t>
            </a:r>
            <a:r>
              <a:rPr lang="ru-RU" sz="2400" b="1">
                <a:solidFill>
                  <a:srgbClr val="C00000"/>
                </a:solidFill>
              </a:rPr>
              <a:t>скачок</a:t>
            </a:r>
            <a:r>
              <a:rPr lang="ru-RU" sz="2400" b="1"/>
              <a:t>. </a:t>
            </a:r>
          </a:p>
          <a:p>
            <a:endParaRPr lang="ru-RU" sz="2400" b="1"/>
          </a:p>
          <a:p>
            <a:r>
              <a:rPr lang="ru-RU" sz="2400" b="1"/>
              <a:t>Скачки могут быть:</a:t>
            </a:r>
          </a:p>
          <a:p>
            <a:r>
              <a:rPr lang="ru-RU" sz="2400" b="1"/>
              <a:t>– медленные, постепенные (многостадийные</a:t>
            </a:r>
            <a:r>
              <a:rPr lang="ru-RU" sz="2400" b="1">
                <a:latin typeface="Arial" charset="0"/>
              </a:rPr>
              <a:t>)</a:t>
            </a:r>
            <a:r>
              <a:rPr lang="ru-RU" sz="2400" b="1"/>
              <a:t>;</a:t>
            </a:r>
          </a:p>
          <a:p>
            <a:r>
              <a:rPr lang="ru-RU" sz="2400" b="1"/>
              <a:t>– мгновенные (одноактные).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217863"/>
            <a:ext cx="2095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492375"/>
            <a:ext cx="2867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4508500"/>
            <a:ext cx="30178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00388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100" b="1" cap="none" smtClean="0">
                <a:solidFill>
                  <a:schemeClr val="tx1"/>
                </a:solidFill>
              </a:rPr>
              <a:t>Особый вид скачка – химическая сублимация:</a:t>
            </a:r>
            <a:r>
              <a:rPr lang="en-US" sz="3100" b="1" cap="none" smtClean="0">
                <a:solidFill>
                  <a:schemeClr val="tx1"/>
                </a:solidFill>
              </a:rPr>
              <a:t/>
            </a:r>
            <a:br>
              <a:rPr lang="en-US" sz="3100" b="1" cap="none" smtClean="0">
                <a:solidFill>
                  <a:schemeClr val="tx1"/>
                </a:solidFill>
              </a:rPr>
            </a:br>
            <a:r>
              <a:rPr lang="en-US" sz="3100" b="1" cap="none" smtClean="0">
                <a:solidFill>
                  <a:schemeClr val="tx1"/>
                </a:solidFill>
              </a:rPr>
              <a:t>NH</a:t>
            </a:r>
            <a:r>
              <a:rPr lang="en-US" sz="3100" b="1" cap="none" baseline="-25000" smtClean="0">
                <a:solidFill>
                  <a:schemeClr val="tx1"/>
                </a:solidFill>
              </a:rPr>
              <a:t>4</a:t>
            </a:r>
            <a:r>
              <a:rPr lang="en-US" sz="3100" b="1" cap="none" smtClean="0">
                <a:solidFill>
                  <a:schemeClr val="tx1"/>
                </a:solidFill>
              </a:rPr>
              <a:t>Cl → NH</a:t>
            </a:r>
            <a:r>
              <a:rPr lang="en-US" sz="3100" b="1" cap="none" baseline="-25000" smtClean="0">
                <a:solidFill>
                  <a:schemeClr val="tx1"/>
                </a:solidFill>
              </a:rPr>
              <a:t>3</a:t>
            </a:r>
            <a:r>
              <a:rPr lang="en-US" sz="3100" b="1" cap="none" smtClean="0">
                <a:solidFill>
                  <a:schemeClr val="tx1"/>
                </a:solidFill>
              </a:rPr>
              <a:t>↑ + HCl↑</a:t>
            </a:r>
            <a:endParaRPr lang="ru-RU" sz="3100" b="1" cap="none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Различные формы скачков одного и того же вещества в зависимости от условий: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NH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NO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 → N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O + 2H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O         (190-245°C)</a:t>
            </a:r>
          </a:p>
          <a:p>
            <a:pPr>
              <a:buFont typeface="Arial" charset="0"/>
              <a:buNone/>
            </a:pP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2NH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NO3 → N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 + 2NO + 4H</a:t>
            </a:r>
            <a:r>
              <a:rPr lang="en-US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O    (250-300°C)</a:t>
            </a:r>
            <a:endParaRPr lang="ru-RU" sz="2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NH</a:t>
            </a:r>
            <a:r>
              <a:rPr lang="ru-RU" sz="2800" b="1" baseline="-2500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NO</a:t>
            </a:r>
            <a:r>
              <a:rPr lang="ru-RU" sz="2800" b="1" baseline="-2500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→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ru-RU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+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O</a:t>
            </a:r>
            <a:r>
              <a:rPr lang="ru-RU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+ 4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ru-RU" sz="2800" b="1" baseline="-25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O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  (свыше 300° со взрывом после действия детонационного импульса)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1713" y="260350"/>
            <a:ext cx="535146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Качество </a:t>
            </a:r>
            <a:r>
              <a:rPr lang="ru-RU" sz="2400" b="1" dirty="0">
                <a:latin typeface="+mn-lt"/>
                <a:cs typeface="+mn-cs"/>
              </a:rPr>
              <a:t>– взаимосвязанная совокупность (кластер) свойств и отношений предметов, явлений, процессов, которая отличает их от других предметов, явлений, процессов и делает их теми, что они есть.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790575"/>
            <a:ext cx="33020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7241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669925" y="6021388"/>
            <a:ext cx="203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/>
              <a:t>Кластер воды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001963"/>
            <a:ext cx="3935412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Прямоугольник 3"/>
          <p:cNvSpPr>
            <a:spLocks noChangeArrowheads="1"/>
          </p:cNvSpPr>
          <p:nvPr/>
        </p:nvSpPr>
        <p:spPr bwMode="auto">
          <a:xfrm>
            <a:off x="3956050" y="6042025"/>
            <a:ext cx="494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/>
              <a:t>Кластеры структурированной воды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2413" y="260350"/>
            <a:ext cx="871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Познание вещества идет через познание его свойств.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11138" y="1125538"/>
            <a:ext cx="3856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b="1"/>
          </a:p>
          <a:p>
            <a:pPr algn="just"/>
            <a:r>
              <a:rPr lang="ru-RU" sz="2000" b="1"/>
              <a:t>1. Признак какого-либо предмета, системы, объекта.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890838"/>
            <a:ext cx="4516438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4787900" y="1447800"/>
            <a:ext cx="4302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2. Любой ПРЕДИКАТ (понятие), который может быть пр</a:t>
            </a:r>
            <a:r>
              <a:rPr lang="ru-RU" sz="2000" b="1">
                <a:latin typeface="Arial" charset="0"/>
              </a:rPr>
              <a:t>и</a:t>
            </a:r>
            <a:r>
              <a:rPr lang="ru-RU" sz="2000" b="1"/>
              <a:t>писан некоторому субъекту высказывания.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835275"/>
            <a:ext cx="3619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Прямоугольник 4"/>
          <p:cNvSpPr>
            <a:spLocks noChangeArrowheads="1"/>
          </p:cNvSpPr>
          <p:nvPr/>
        </p:nvSpPr>
        <p:spPr bwMode="auto">
          <a:xfrm>
            <a:off x="3563938" y="865188"/>
            <a:ext cx="178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4E501F"/>
                </a:solidFill>
              </a:rPr>
              <a:t>Свойство: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Свойства вещества зависят от качества того вещества, с которым оно вступает в реакцию.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68375"/>
            <a:ext cx="6985000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323850" y="5732463"/>
            <a:ext cx="8351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Целостность вещи, ее </a:t>
            </a:r>
            <a:r>
              <a:rPr lang="ru-RU" sz="2000" b="1">
                <a:solidFill>
                  <a:srgbClr val="C00000"/>
                </a:solidFill>
              </a:rPr>
              <a:t>КАЧЕСТВО</a:t>
            </a:r>
            <a:r>
              <a:rPr lang="ru-RU" sz="2000" b="1"/>
              <a:t> выражается не в одном свойстве, а в комплексе свойств.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353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C00000"/>
                </a:solidFill>
              </a:rPr>
              <a:t>Количество</a:t>
            </a:r>
            <a:r>
              <a:rPr lang="ru-RU" sz="2800" b="1"/>
              <a:t> – численная или структурная определенность предметов, процессов, явлений.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92313"/>
            <a:ext cx="698500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68313" y="474663"/>
            <a:ext cx="83518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</a:rPr>
              <a:t>Качество</a:t>
            </a:r>
            <a:r>
              <a:rPr lang="ru-RU" sz="2400" b="1"/>
              <a:t> позволяет выделять, отличать различные вещества (явления) друг от друга. 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>
                <a:solidFill>
                  <a:srgbClr val="0070C0"/>
                </a:solidFill>
              </a:rPr>
              <a:t>Количество</a:t>
            </a:r>
            <a:r>
              <a:rPr lang="ru-RU" sz="2400" b="1"/>
              <a:t> позволяет сравнивать, соотносить, измерить однопорядковые, обладающие качественной общностью, химические соединения</a:t>
            </a:r>
            <a:r>
              <a:rPr lang="ru-RU" sz="2400" b="1">
                <a:latin typeface="Arial" charset="0"/>
              </a:rPr>
              <a:t> и процессы.</a:t>
            </a:r>
            <a:endParaRPr lang="ru-RU" sz="2400" b="1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3819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70263"/>
            <a:ext cx="361632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3518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C00000"/>
                </a:solidFill>
              </a:rPr>
              <a:t>Мера </a:t>
            </a:r>
            <a:r>
              <a:rPr lang="ru-RU" sz="2800" b="1"/>
              <a:t>– степень, граница, интервал возможных количественных изменений любой системы, в рамках которых она сохраняет свое качество.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178050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250825" y="5616575"/>
            <a:ext cx="8569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Мерой существования воды как данной качественной определенности является количественная величина температуры более 600ºС.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27088" y="333375"/>
            <a:ext cx="784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Образование новых веществ не всегда связано только с прибавлением или убавлением атомов в молекулах, но и с изменением структуры молекул.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58750" y="26368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ОПТИЧЕСКАЯ ИЗОМЕРИЯ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419475" y="1839913"/>
            <a:ext cx="1824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ИЗОМЕРИЯ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36825"/>
            <a:ext cx="3516312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320675" y="4581525"/>
            <a:ext cx="213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ТАУТОМЕРИЯ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043488"/>
            <a:ext cx="5583238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/>
              <a:t>Особенность</a:t>
            </a:r>
            <a:r>
              <a:rPr lang="ru-RU" sz="2400" b="1"/>
              <a:t> проявления закона перехода количества в качество в химии: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/>
              <a:t>не только изменение химического состава, но и изменение строения связаны с изменением  качества вещества.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51100"/>
            <a:ext cx="5616575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366</TotalTime>
  <Words>642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Особый вид скачка – химическая сублимация: NH4Cl → NH3↑ + HCl↑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и количество в химии</dc:title>
  <dc:creator>Наташа</dc:creator>
  <cp:lastModifiedBy>Аленовская Ольга Владимировна</cp:lastModifiedBy>
  <cp:revision>34</cp:revision>
  <dcterms:created xsi:type="dcterms:W3CDTF">2015-09-17T19:47:33Z</dcterms:created>
  <dcterms:modified xsi:type="dcterms:W3CDTF">2019-01-29T11:06:00Z</dcterms:modified>
</cp:coreProperties>
</file>