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AF86-8A54-4828-9CE5-B103E25F5397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B3EB-2900-49CC-8C2F-304E0A50F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0EA8-2C49-4EFE-989B-E864FE647E59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0E74-72F1-4F48-9866-A94D41C1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B1B3-BF79-4D26-A055-BCA36A5146E9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EA6D-30F1-4B73-904B-56C77ED7D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1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1949-C2AF-4B80-A8BF-7C32774FB63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5733-F94B-42BD-AFB2-7BBCDE9D8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7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7823-8EE8-427E-B745-A15DECE7E17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BC38-26FC-4B39-ABC4-BCA1509B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0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DB68-41D1-4BA6-8B89-51991B06008A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8464-5D0B-4020-A84F-D70F6D90B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45A9-017C-4F35-8C2B-36255EB390E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27E4-7C2A-40D1-874E-AECF15E4E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42DB-7155-4129-A730-289F6D25EFC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D21F-68FB-47D5-85E4-7E0F68F30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7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0E91-2783-41DB-B322-90FA760AC7F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6743-5A5B-4159-A3EB-1D27C4ABA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5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E0EB-95B4-4C05-B360-99E234133779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0536-ED9B-4811-A492-BBB63B2C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2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E760-E132-4C8A-9789-6068EC232EB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EF13-D2D9-4DA8-9797-202DA5E1D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1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43C85-EC2E-4F69-977D-8008F0CE1F3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CF236-6F03-44CD-B496-9CFE8C03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357563"/>
            <a:ext cx="8424862" cy="3095625"/>
          </a:xfrm>
        </p:spPr>
        <p:txBody>
          <a:bodyPr/>
          <a:lstStyle/>
          <a:p>
            <a:pPr algn="just"/>
            <a:r>
              <a:rPr lang="ru-RU" sz="2400" b="1" dirty="0" smtClean="0"/>
              <a:t>1. Понятие «отрицание».</a:t>
            </a:r>
          </a:p>
          <a:p>
            <a:pPr algn="just"/>
            <a:r>
              <a:rPr lang="ru-RU" sz="2400" b="1" dirty="0" smtClean="0"/>
              <a:t>2. Закон отрицания </a:t>
            </a:r>
            <a:r>
              <a:rPr lang="ru-RU" sz="2400" b="1" smtClean="0"/>
              <a:t>отрицания</a:t>
            </a:r>
            <a:r>
              <a:rPr lang="ru-RU" sz="2400" b="1" dirty="0" smtClean="0"/>
              <a:t> в развитии атомно-молекулярного учения и в химических превращениях.</a:t>
            </a:r>
          </a:p>
          <a:p>
            <a:pPr algn="just"/>
            <a:r>
              <a:rPr lang="ru-RU" sz="2400" b="1" dirty="0" smtClean="0"/>
              <a:t>3. Закон отрицания </a:t>
            </a:r>
            <a:r>
              <a:rPr lang="ru-RU" sz="2400" b="1" dirty="0" err="1" smtClean="0"/>
              <a:t>отрицания</a:t>
            </a:r>
            <a:r>
              <a:rPr lang="ru-RU" sz="2400" b="1" dirty="0" smtClean="0"/>
              <a:t> и периодический закон Д.И. Менделеева.</a:t>
            </a:r>
          </a:p>
          <a:p>
            <a:pPr algn="just"/>
            <a:r>
              <a:rPr lang="ru-RU" sz="2400" b="1" dirty="0" smtClean="0"/>
              <a:t>4. Периодическая повторяемость в гомологических рядах.</a:t>
            </a: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381125"/>
            <a:ext cx="8137525" cy="1793875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Направленность процессов превращения веществ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84213" y="215900"/>
            <a:ext cx="196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898989"/>
                </a:solidFill>
              </a:rPr>
              <a:t>Тема №5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496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Образующееся новое вещество не отбрасывает нацело, не отрицает полностью, а сохраняет некоторые особенности структуры (строения), связей, элементы и отдельные свойства исходных веществ.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781300"/>
            <a:ext cx="71024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196975"/>
            <a:ext cx="820896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Спиралевидность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развития </a:t>
            </a:r>
            <a:r>
              <a:rPr lang="ru-RU" sz="2800" b="1" dirty="0">
                <a:latin typeface="+mn-lt"/>
                <a:cs typeface="+mn-cs"/>
              </a:rPr>
              <a:t>можно проследить только на длинной цепи следующих друг за другом последовательно качественных превращений, когда они связаны с усложнением и повторяемостью свойств на новой, более высокой основе.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413" y="115888"/>
            <a:ext cx="7848601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Спиралевидность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развития </a:t>
            </a:r>
            <a:r>
              <a:rPr lang="ru-RU" sz="2800" b="1" dirty="0">
                <a:latin typeface="+mn-lt"/>
                <a:cs typeface="+mn-cs"/>
              </a:rPr>
              <a:t>на примере синтеза азотной кислоты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07950" y="2000250"/>
            <a:ext cx="90360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І фаза синтеза</a:t>
            </a:r>
          </a:p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(температура, давление, катализатор)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                      основные свойства</a:t>
            </a:r>
          </a:p>
          <a:p>
            <a:r>
              <a:rPr lang="uk-UA" sz="2600" b="1" i="1">
                <a:latin typeface="Times New Roman" pitchFamily="18" charset="0"/>
                <a:cs typeface="Times New Roman" pitchFamily="18" charset="0"/>
              </a:rPr>
              <a:t>ІІ фаза синтеза</a:t>
            </a:r>
            <a:endParaRPr lang="ru-RU" sz="26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+ 7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O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кислотный характер, отрицание продукта 1 фазы</a:t>
            </a:r>
          </a:p>
          <a:p>
            <a:r>
              <a:rPr lang="uk-UA" sz="2600" b="1" i="1">
                <a:latin typeface="Times New Roman" pitchFamily="18" charset="0"/>
                <a:cs typeface="Times New Roman" pitchFamily="18" charset="0"/>
              </a:rPr>
              <a:t>ІІІ фаза</a:t>
            </a:r>
            <a:endParaRPr lang="ru-RU" sz="26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>
                <a:latin typeface="Times New Roman" pitchFamily="18" charset="0"/>
                <a:cs typeface="Times New Roman" pitchFamily="18" charset="0"/>
              </a:rPr>
              <a:t>2NO</a:t>
            </a:r>
            <a:r>
              <a:rPr lang="uk-UA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b="1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uk-UA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b="1">
                <a:latin typeface="Times New Roman" pitchFamily="18" charset="0"/>
                <a:cs typeface="Times New Roman" pitchFamily="18" charset="0"/>
              </a:rPr>
              <a:t>O = HNO</a:t>
            </a:r>
            <a:r>
              <a:rPr lang="uk-UA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b="1">
                <a:latin typeface="Times New Roman" pitchFamily="18" charset="0"/>
                <a:cs typeface="Times New Roman" pitchFamily="18" charset="0"/>
              </a:rPr>
              <a:t> + HNO</a:t>
            </a:r>
            <a:r>
              <a:rPr lang="uk-UA" sz="2600" b="1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отрицание свойств </a:t>
            </a:r>
            <a:r>
              <a:rPr lang="uk-UA" sz="2200" b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uk-UA" sz="2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b="1">
                <a:latin typeface="Times New Roman" pitchFamily="18" charset="0"/>
                <a:cs typeface="Times New Roman" pitchFamily="18" charset="0"/>
              </a:rPr>
              <a:t>, повторение кислотных свойств на качественно новой основе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4450"/>
            <a:ext cx="1706562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-26988"/>
            <a:ext cx="87137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Закон отрицания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отрицания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и периодический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закон Д.И. Менделеева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Внутри периода происходит отрицание одних свойств другими, прямо противоположными.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2938"/>
            <a:ext cx="88138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35183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Саморазвитие</a:t>
            </a:r>
            <a:r>
              <a:rPr lang="ru-RU" sz="2800" b="1" dirty="0">
                <a:latin typeface="+mn-lt"/>
                <a:cs typeface="+mn-cs"/>
              </a:rPr>
              <a:t> – это сложный противоречивый процесс, где необходимая, закономерная тенденция пробивает себе дорогу через мелкие случайные отклонения, зависящие от частных особенностей и условий.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35225"/>
            <a:ext cx="5622925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-36513" y="115888"/>
            <a:ext cx="5033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Физические свойства предельных углеводородов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052513"/>
          <a:ext cx="3744912" cy="5019675"/>
        </p:xfrm>
        <a:graphic>
          <a:graphicData uri="http://schemas.openxmlformats.org/drawingml/2006/table">
            <a:tbl>
              <a:tblPr/>
              <a:tblGrid>
                <a:gridCol w="1800225"/>
                <a:gridCol w="1944687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Углеводород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кипения, ºС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0" name="Прямоугольник 3"/>
          <p:cNvSpPr>
            <a:spLocks noChangeArrowheads="1"/>
          </p:cNvSpPr>
          <p:nvPr/>
        </p:nvSpPr>
        <p:spPr bwMode="auto">
          <a:xfrm>
            <a:off x="5651500" y="5230813"/>
            <a:ext cx="279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Плотность алканов</a:t>
            </a:r>
          </a:p>
        </p:txBody>
      </p:sp>
      <p:pic>
        <p:nvPicPr>
          <p:cNvPr id="195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51609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У поступательного развития (т.е. закона отрицания отрицания) есть особенность.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349375"/>
            <a:ext cx="8107363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86407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Периодичность повторения T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 К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дис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ряду карбоновых кислот носит характер триад (повторяемость свойств через один член гомологического ряда).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450975"/>
          <a:ext cx="8496300" cy="2773363"/>
        </p:xfrm>
        <a:graphic>
          <a:graphicData uri="http://schemas.openxmlformats.org/drawingml/2006/table">
            <a:tbl>
              <a:tblPr/>
              <a:tblGrid>
                <a:gridCol w="2519363"/>
                <a:gridCol w="3313112"/>
                <a:gridCol w="2663825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плавления, ºС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Константа диссоциации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Муравьиная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1,8·10</a:t>
                      </a:r>
                      <a:r>
                        <a:rPr kumimoji="0" 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Уксусная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1,8·10</a:t>
                      </a:r>
                      <a:r>
                        <a:rPr kumimoji="0" 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Пропионовая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1,3·10</a:t>
                      </a:r>
                      <a:r>
                        <a:rPr kumimoji="0" 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Масляная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1,5·10</a:t>
                      </a:r>
                      <a:r>
                        <a:rPr kumimoji="0" 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Валериановая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34,5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1,4·10</a:t>
                      </a:r>
                      <a:r>
                        <a:rPr kumimoji="0" 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667861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419475" y="188913"/>
            <a:ext cx="54006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u="sng"/>
              <a:t>Особенность</a:t>
            </a:r>
            <a:r>
              <a:rPr lang="ru-RU" sz="2400" b="1"/>
              <a:t> проявления закона отрицания отрицания в гомологических рядах: периодически повторяются не все свойства вещества, а лишь некоторые из них при линейном изменении остальных.</a:t>
            </a:r>
          </a:p>
          <a:p>
            <a:pPr algn="just"/>
            <a:endParaRPr lang="ru-RU" sz="2400" b="1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4175"/>
            <a:ext cx="317817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81338"/>
            <a:ext cx="5849938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107950" y="3506788"/>
            <a:ext cx="2892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00"/>
                </a:solidFill>
              </a:rPr>
              <a:t>Спиралевидное развитие наиболее ярко проявляется в середине ряда.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395288" y="4868863"/>
            <a:ext cx="7910512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000" smtClean="0">
                <a:solidFill>
                  <a:srgbClr val="C94611"/>
                </a:solidFill>
                <a:effectLst/>
              </a:rPr>
              <a:t>Химическое развитие</a:t>
            </a:r>
            <a:r>
              <a:rPr lang="ru-RU" sz="2000" smtClean="0">
                <a:solidFill>
                  <a:schemeClr val="tx1"/>
                </a:solidFill>
                <a:effectLst/>
              </a:rPr>
              <a:t> – это органическое единство и взаимодействие двух противоположных тенденций: усложнение (прогресс) и распада (регресс).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68313" y="731838"/>
            <a:ext cx="8280400" cy="34750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C94611"/>
                </a:solidFill>
              </a:rPr>
              <a:t>Направленность процессов превращения гомологических рядов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Начало ряда       Члены гомологического ряда бедны по своим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    возможностям.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2000" b="1" smtClean="0"/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Середина ряда    Спиралевидное развитие (усложнение)   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    некоторых свойств. Другие свойства меняются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    линейно.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Окончание ряда   Регрессивное развитие (спад, омертвение    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   ряда, угасание свойств).Тяжелый и инертный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   углеводородный остаток поглощает функцию.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/>
              <a:t>  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5693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Направленность</a:t>
            </a:r>
            <a:r>
              <a:rPr lang="ru-RU" sz="2400" b="1" dirty="0">
                <a:latin typeface="+mn-lt"/>
                <a:cs typeface="+mn-cs"/>
              </a:rPr>
              <a:t> → усложнение структуры и уровня организации веществ. Такое направление развития называется прогрессивным. Оно привело к возникновению жизни.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390900"/>
            <a:ext cx="4649787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709863"/>
            <a:ext cx="4694238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916238" y="615950"/>
            <a:ext cx="6048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/>
              <a:t>На определенной стадии прогресса  какого-либо явления наступает высшая точка, за которой следует нарастание регресса, деградации, распада явления. Это регрессивная линия развития вещества.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48482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93750"/>
            <a:ext cx="28670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Развитие</a:t>
            </a:r>
            <a:r>
              <a:rPr lang="ru-RU" sz="3000" b="1" dirty="0">
                <a:latin typeface="+mn-lt"/>
                <a:cs typeface="+mn-cs"/>
              </a:rPr>
              <a:t> = единство противоречий = прогресс + регресс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60475"/>
            <a:ext cx="45370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573463"/>
            <a:ext cx="46259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79388" y="173038"/>
            <a:ext cx="51847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Направленность процесса развития химических веществ раскрывает закон отрицания отрицания:</a:t>
            </a:r>
          </a:p>
          <a:p>
            <a:pPr algn="just"/>
            <a:r>
              <a:rPr lang="ru-RU" sz="2400" b="1"/>
              <a:t>– изменение старого качества;</a:t>
            </a:r>
          </a:p>
          <a:p>
            <a:pPr algn="just"/>
            <a:r>
              <a:rPr lang="ru-RU" sz="2400" b="1"/>
              <a:t>– преемственность между старым и новым качеством.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692150"/>
            <a:ext cx="33480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922588"/>
            <a:ext cx="5457825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4963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Отрицание</a:t>
            </a:r>
            <a:r>
              <a:rPr lang="ru-RU" sz="2800" b="1" dirty="0">
                <a:latin typeface="+mn-lt"/>
                <a:cs typeface="+mn-cs"/>
              </a:rPr>
              <a:t> – преодоление старого в ходе борьбы противоположностей.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Отрицание</a:t>
            </a:r>
            <a:r>
              <a:rPr lang="ru-RU" sz="2800" b="1" dirty="0">
                <a:latin typeface="+mn-lt"/>
                <a:cs typeface="+mn-cs"/>
              </a:rPr>
              <a:t> – это связь между старым и новым, момент развития с удержанием положительного.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7625"/>
            <a:ext cx="29146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60851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642350" cy="6119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D79CA"/>
                </a:solidFill>
              </a:rPr>
              <a:t>Закон отрицания отрицания на примере атомно-молекулярного учения.</a:t>
            </a:r>
          </a:p>
          <a:p>
            <a:pPr algn="ctr"/>
            <a:endParaRPr lang="ru-RU" sz="2800" b="1">
              <a:solidFill>
                <a:srgbClr val="0D79CA"/>
              </a:solidFill>
            </a:endParaRPr>
          </a:p>
          <a:p>
            <a:pPr algn="just"/>
            <a:r>
              <a:rPr lang="ru-RU" sz="2400" b="1"/>
              <a:t>1. Наивно материалистическая форма идей атомизма (Демокрит).</a:t>
            </a:r>
          </a:p>
          <a:p>
            <a:pPr algn="just"/>
            <a:r>
              <a:rPr lang="ru-RU" sz="2400" b="1"/>
              <a:t>2. Идея о внутреннем источнике движения материи</a:t>
            </a:r>
            <a:r>
              <a:rPr lang="ru-RU" sz="2400" b="1">
                <a:latin typeface="Arial" charset="0"/>
              </a:rPr>
              <a:t>;</a:t>
            </a:r>
            <a:r>
              <a:rPr lang="ru-RU" sz="2400" b="1"/>
              <a:t> движение атомов сверху вниз вследствие тяжести</a:t>
            </a:r>
            <a:r>
              <a:rPr lang="ru-RU" sz="2400" b="1">
                <a:latin typeface="Arial" charset="0"/>
              </a:rPr>
              <a:t>; </a:t>
            </a:r>
            <a:r>
              <a:rPr lang="ru-RU" sz="2400">
                <a:latin typeface="Arial" charset="0"/>
              </a:rPr>
              <a:t>возможность самопроизвольного отклонения в сторону</a:t>
            </a:r>
            <a:r>
              <a:rPr lang="ru-RU" sz="2400" b="1"/>
              <a:t> (Эпикур).</a:t>
            </a:r>
          </a:p>
          <a:p>
            <a:pPr algn="just"/>
            <a:r>
              <a:rPr lang="ru-RU" sz="2400" b="1"/>
              <a:t>3. Механистическая атомистика (Ньютон).</a:t>
            </a:r>
            <a:r>
              <a:rPr lang="ru-RU" sz="2400" b="1">
                <a:latin typeface="Arial" charset="0"/>
              </a:rPr>
              <a:t> Отрицание идеи о спонтанном движении атомов.</a:t>
            </a:r>
          </a:p>
          <a:p>
            <a:pPr algn="just"/>
            <a:r>
              <a:rPr lang="ru-RU" sz="2400" b="1"/>
              <a:t>4. Химическая атомистика (Ломоносов)</a:t>
            </a:r>
            <a:r>
              <a:rPr lang="ru-RU" sz="2400" b="1">
                <a:latin typeface="Arial" charset="0"/>
              </a:rPr>
              <a:t>. Неразрывность материи и движения.</a:t>
            </a:r>
          </a:p>
          <a:p>
            <a:pPr algn="just"/>
            <a:r>
              <a:rPr lang="ru-RU" sz="2400" b="1"/>
              <a:t>5. Диалектическая атомистика (Менделеев).</a:t>
            </a:r>
          </a:p>
          <a:p>
            <a:pPr algn="just"/>
            <a:r>
              <a:rPr lang="ru-RU" sz="2400" b="1"/>
              <a:t>6. Физическая атомистика (возврат к идее древних о самодвижении).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8424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Отрицание отрицания есть не просто поступательное движение, а движение с «возвратом», в котором ранее пройденный этап повторяется на высшей основе.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205038"/>
            <a:ext cx="449738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03538"/>
            <a:ext cx="2665412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5875"/>
            <a:ext cx="86407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Действие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закона отрицание отрицания </a:t>
            </a:r>
            <a:r>
              <a:rPr lang="ru-RU" sz="2400" b="1" dirty="0">
                <a:latin typeface="+mn-lt"/>
                <a:cs typeface="+mn-cs"/>
              </a:rPr>
              <a:t>на примере развития представлений о строении органических веществ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1. Теория радикалов.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2. Теория типов, которая отрицала теорию радикалов.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3. Теория Бутлерова – отрицание отрицания.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2498725"/>
            <a:ext cx="47117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2771775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</TotalTime>
  <Words>697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Направленность процессов превращения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Химическое развитие – это органическое единство и взаимодействие двух противоположных тенденций: усложнение (прогресс) и распада (регресс).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Направленность процессов превращения веществ</dc:title>
  <dc:creator>Наташа</dc:creator>
  <cp:lastModifiedBy>Аленовская Ольга Владимировна</cp:lastModifiedBy>
  <cp:revision>41</cp:revision>
  <dcterms:created xsi:type="dcterms:W3CDTF">2015-09-20T19:57:15Z</dcterms:created>
  <dcterms:modified xsi:type="dcterms:W3CDTF">2019-01-29T11:07:16Z</dcterms:modified>
</cp:coreProperties>
</file>