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490F-969B-420A-AC85-C20CE4F7A95E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CF7ABE2-7037-4CA5-AD2E-B7364C915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3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8A8E-FEB4-4D35-9AC1-00E417A794DB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6A6D-F2B8-4C88-9C41-D8AC79CAA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03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0AF01-46E6-469E-8BAB-F399C4D1C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75F4-2CA8-472D-B351-42A3CF750175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8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8864-249C-4705-A9A1-BF2E5F5ED95A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8052-3906-4B49-9833-BB1CE4B3F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58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2E5E-F268-46B2-89EC-FF8FA4255A84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E5C2A-F56B-4B20-91D4-D02F2D497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75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9658-0B42-4095-A3BF-52ED4B3125AA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00D7-A21C-45F4-890C-A3EE9CF6D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7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35B9-14AF-471D-915F-D80BC8F6A13A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6C65702-807D-4BC5-B429-A0F0D2F1F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82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A3F3-AB17-4652-B8E6-2191231E7DCE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8064E-E09C-40D5-8451-55A2400E1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6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A05E-FA1F-4AC8-A482-6924E0C51F3C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C32744-1271-4D0D-93D7-0CE728D9E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8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D1F2E72-D9C3-4F86-B054-E8703C7C3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934A-C988-4383-B9D9-03B37F868BF5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61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1BED-C0D4-4386-82AA-E9FE98AAD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DFA02-DD38-44C8-B915-551758E519C1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4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A1513-EC36-4D6F-919A-83D577A8E5CE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A81105-6329-4823-AAEB-B5ED8BD58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vip-1.by/images/karikatura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563563"/>
            <a:ext cx="7772400" cy="17795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и методы познания химических веществ и их превращений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07950" y="87313"/>
            <a:ext cx="1871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Тема №6</a:t>
            </a: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323850" y="3644900"/>
            <a:ext cx="84963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 b="1"/>
              <a:t>1. Роль гипотезы в химии.</a:t>
            </a:r>
          </a:p>
          <a:p>
            <a:r>
              <a:rPr lang="ru-RU" sz="2600" b="1"/>
              <a:t>2. Индукция и дедукция, анализ и синтез как методы познания.</a:t>
            </a:r>
          </a:p>
          <a:p>
            <a:r>
              <a:rPr lang="ru-RU" sz="2600" b="1"/>
              <a:t>3. Научная абстракция.</a:t>
            </a:r>
          </a:p>
          <a:p>
            <a:r>
              <a:rPr lang="ru-RU" sz="2600" b="1"/>
              <a:t>4. Моделирование.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Проверка гипотезы Д.И. Менделеева о зависимости свойств элемента от атомного веса: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79388" y="896938"/>
            <a:ext cx="871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/>
              <a:t>1. Исправление Менделеевым величин атомных весов 9 малоисследованных элементов (In, Ce, Y, Th, U).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79388" y="1663700"/>
            <a:ext cx="5565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00"/>
                </a:solidFill>
              </a:rPr>
              <a:t>2. Предсказал 12 еще не открытых элементов с описанием их свойств, которые должны были заполнить пустые клетки в таблице.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43050"/>
            <a:ext cx="3398838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Прямоугольник 4"/>
          <p:cNvSpPr>
            <a:spLocks noChangeArrowheads="1"/>
          </p:cNvSpPr>
          <p:nvPr/>
        </p:nvSpPr>
        <p:spPr bwMode="auto">
          <a:xfrm>
            <a:off x="214313" y="2997200"/>
            <a:ext cx="5530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/>
              <a:t>3. Предсказал для трех неизвестных элементов (экабор, экаалюминий и экасилиций) все важнейшие физико-химические свойства и даже способы, которыми они могут быть открыты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37063"/>
            <a:ext cx="45069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54006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/>
              <a:t>Экаалюминий (галлий). Менделеев выдвинул гипотезу, что этот металл будет обладать большей летучестью, чем алюминий, и будет открыт спектральным методом.</a:t>
            </a:r>
          </a:p>
          <a:p>
            <a:pPr algn="just"/>
            <a:r>
              <a:rPr lang="ru-RU" b="1"/>
              <a:t>В 1875 г. француз Лекок де Буабодран, не зная о работах Менделеева, с помощью спектрального анализа обнаружил в цинковой обманке ГАЛЛИЙ.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3375"/>
            <a:ext cx="33051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179388" y="335915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/>
              <a:t>Экабор (скандий). Был открыт в 1880 г. шведом </a:t>
            </a:r>
            <a:r>
              <a:rPr lang="ru-RU" b="1">
                <a:latin typeface="Arial" charset="0"/>
              </a:rPr>
              <a:t>Л.</a:t>
            </a:r>
            <a:r>
              <a:rPr lang="ru-RU" b="1"/>
              <a:t> Нильсеном.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870200"/>
            <a:ext cx="42195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3"/>
          <p:cNvSpPr>
            <a:spLocks noChangeArrowheads="1"/>
          </p:cNvSpPr>
          <p:nvPr/>
        </p:nvSpPr>
        <p:spPr bwMode="auto">
          <a:xfrm>
            <a:off x="3779838" y="5516563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Экасилиций (германий). </a:t>
            </a:r>
          </a:p>
          <a:p>
            <a:r>
              <a:rPr lang="ru-RU" b="1"/>
              <a:t>Был открыт в 1886 г. К. Винклером.</a:t>
            </a:r>
          </a:p>
        </p:txBody>
      </p:sp>
      <p:pic>
        <p:nvPicPr>
          <p:cNvPr id="23559" name="Picture 5" descr="germaniu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05300"/>
            <a:ext cx="24352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6360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Теория химического строения </a:t>
            </a:r>
            <a:r>
              <a:rPr lang="ru-RU" sz="2200" b="1" dirty="0">
                <a:latin typeface="+mn-lt"/>
                <a:cs typeface="+mn-cs"/>
              </a:rPr>
              <a:t>– еще один пример превращения гипотезы в теорию.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ГИПОТЕЗА: свойства химических соединений определяются их составом и химическим строением.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15900" y="2178050"/>
            <a:ext cx="4572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u="sng"/>
              <a:t>Доказательства:</a:t>
            </a:r>
          </a:p>
          <a:p>
            <a:r>
              <a:rPr lang="ru-RU" sz="2000" b="1"/>
              <a:t>– практический синтез;</a:t>
            </a:r>
          </a:p>
          <a:p>
            <a:r>
              <a:rPr lang="ru-RU" sz="2000" b="1"/>
              <a:t>– предсказание многочисленных изомеров.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117725"/>
            <a:ext cx="43624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3933825"/>
            <a:ext cx="56229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6407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Диалектика: все сферы бытия (природа, общество, мышление) находятся в постоянном изменении и развитии. Источник развития – внутренняя противоречивость бытия.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539750" y="2205038"/>
            <a:ext cx="8280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Любой предмет в течение полного ЦИКЛА СВОЕГО РАЗВИТИЯ проходит три стадии:</a:t>
            </a:r>
          </a:p>
          <a:p>
            <a:r>
              <a:rPr lang="ru-RU" sz="2200" b="1"/>
              <a:t>– рождение;</a:t>
            </a:r>
          </a:p>
          <a:p>
            <a:r>
              <a:rPr lang="ru-RU" sz="2200" b="1"/>
              <a:t>– расцвет:</a:t>
            </a:r>
          </a:p>
          <a:p>
            <a:r>
              <a:rPr lang="ru-RU" sz="2200" b="1"/>
              <a:t>– гибель.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260350"/>
          <a:ext cx="8642350" cy="3017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2988"/>
                <a:gridCol w="4409362"/>
              </a:tblGrid>
              <a:tr h="3353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ЧАСТНЫЕ НАУЧНЫЕ МЕТОДЫ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узкоспециальные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i="1" dirty="0">
                          <a:effectLst/>
                        </a:rPr>
                        <a:t>общие</a:t>
                      </a:r>
                      <a:endParaRPr lang="ru-RU" sz="2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2347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– рентгеноструктурный анализ;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– </a:t>
                      </a:r>
                      <a:r>
                        <a:rPr lang="ru-RU" sz="2200" b="1" dirty="0" err="1">
                          <a:effectLst/>
                        </a:rPr>
                        <a:t>квантовомеханические</a:t>
                      </a:r>
                      <a:r>
                        <a:rPr lang="ru-RU" sz="2200" b="1" dirty="0">
                          <a:effectLst/>
                        </a:rPr>
                        <a:t> методы расчетов молекул;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– ЯМР-спектроскопия;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– ИК-спектроскопия и др.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– наблюдение и эксперимент;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– построение гипотез;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– индукция и дедукция;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– создание научных абстракций;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– моделирование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  <p:pic>
        <p:nvPicPr>
          <p:cNvPr id="2663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29527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68313" y="260350"/>
            <a:ext cx="8424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ИНДУКЦИЯ – способ постижения реальности, состоящей в восхождении от частного – к общему, от единичных фактов – к обобщающему логическому заключению.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867150"/>
            <a:ext cx="37814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81125"/>
            <a:ext cx="22336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73188"/>
            <a:ext cx="2665412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20663" y="188913"/>
            <a:ext cx="8567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ДЕДУКЦИЯ – способ рассуждения от общего (химический закон, постулат, правило и т.д.) к частному, к отдельным химическим фактам.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52413" y="1341438"/>
            <a:ext cx="56880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/>
              <a:t>Закон сохранения массы, закон постоянства составов </a:t>
            </a:r>
            <a:r>
              <a:rPr lang="ru-RU" sz="2000" b="1"/>
              <a:t>→ состав отдельных веществ; выводится формула; проводят расчеты различных химических реакций.</a:t>
            </a:r>
          </a:p>
          <a:p>
            <a:endParaRPr lang="ru-RU" sz="2000" b="1"/>
          </a:p>
          <a:p>
            <a:r>
              <a:rPr lang="ru-RU" sz="2000" b="1" i="1"/>
              <a:t>Теория химического строения в органической химии </a:t>
            </a:r>
            <a:r>
              <a:rPr lang="ru-RU" sz="2000" b="1"/>
              <a:t>→ синтез веществ с подобными свойствами.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6099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79388" y="3933825"/>
            <a:ext cx="8766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Синтез </a:t>
            </a:r>
            <a:r>
              <a:rPr lang="ru-RU" sz="2000" b="1"/>
              <a:t>– интеграция, объединение различных, часто качественно разнородных элементов в единое целое.</a:t>
            </a:r>
          </a:p>
          <a:p>
            <a:pPr lvl="2"/>
            <a:r>
              <a:rPr lang="ru-RU" sz="2000" b="1" u="sng"/>
              <a:t>Формы синтеза:</a:t>
            </a:r>
          </a:p>
          <a:p>
            <a:pPr lvl="2"/>
            <a:r>
              <a:rPr lang="ru-RU" sz="2000" b="1"/>
              <a:t>– математические модели;</a:t>
            </a:r>
          </a:p>
          <a:p>
            <a:pPr lvl="2"/>
            <a:r>
              <a:rPr lang="ru-RU" sz="2000" b="1"/>
              <a:t>– научные теории;</a:t>
            </a:r>
          </a:p>
          <a:p>
            <a:pPr lvl="2"/>
            <a:r>
              <a:rPr lang="ru-RU" sz="2000" b="1"/>
              <a:t>– исследовательские программы;</a:t>
            </a:r>
          </a:p>
          <a:p>
            <a:pPr lvl="2"/>
            <a:r>
              <a:rPr lang="ru-RU" sz="2000" b="1"/>
              <a:t>– проекты новых технических устройств, лекарств, технологических процессов, продуктов питания.</a:t>
            </a:r>
          </a:p>
          <a:p>
            <a:endParaRPr lang="ru-RU" sz="200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6988"/>
            <a:ext cx="5129213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241300" y="188913"/>
            <a:ext cx="85693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/>
              <a:t>Целое всегда состоит из частей, содержание которых и определяет СУЩНОСТЬ целого.</a:t>
            </a:r>
          </a:p>
          <a:p>
            <a:pPr algn="just"/>
            <a:endParaRPr lang="ru-RU" sz="2200" b="1"/>
          </a:p>
          <a:p>
            <a:pPr algn="just"/>
            <a:r>
              <a:rPr lang="ru-RU" sz="2200" b="1"/>
              <a:t>Анализ – начало процесса познания. Но знание отдельных частей предмета не дает еще знания о предмете в целом.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755650" y="2492375"/>
            <a:ext cx="698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В ходе анализа отделяется:</a:t>
            </a:r>
          </a:p>
          <a:p>
            <a:r>
              <a:rPr lang="ru-RU" sz="2200" b="1"/>
              <a:t>– общее от единичного;</a:t>
            </a:r>
          </a:p>
          <a:p>
            <a:r>
              <a:rPr lang="ru-RU" sz="2200" b="1"/>
              <a:t>– необходимое от случайного;</a:t>
            </a:r>
          </a:p>
          <a:p>
            <a:r>
              <a:rPr lang="ru-RU" sz="2200" b="1"/>
              <a:t>– главное от второстепенного.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547813" y="188913"/>
            <a:ext cx="667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i="1"/>
              <a:t>Примеры успехов органического синтеза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79388" y="1042988"/>
            <a:ext cx="878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1. Триметилкарбинол (Бутлеров А.М., Зайцев А.М., Вагнер Е.Е.)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71638"/>
            <a:ext cx="74707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185738" y="3419475"/>
            <a:ext cx="842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2. Реакции синтеза Ш. Фриделя – Д. Крафтса (катализатор AlCl</a:t>
            </a:r>
            <a:r>
              <a:rPr lang="ru-RU" b="1" baseline="-25000"/>
              <a:t>3</a:t>
            </a:r>
            <a:r>
              <a:rPr lang="ru-RU" b="1"/>
              <a:t>)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49725"/>
            <a:ext cx="69691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85666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Познание </a:t>
            </a:r>
            <a:r>
              <a:rPr lang="ru-RU" sz="2800" b="1" dirty="0">
                <a:latin typeface="+mn-lt"/>
                <a:cs typeface="+mn-cs"/>
              </a:rPr>
              <a:t>– это процесс непрерывного углубления в сущность предметов и явлений, движение мысли от знания неполного, несовершенного к знанию более полному и глубокому.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13025"/>
            <a:ext cx="414020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347345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46050" y="188913"/>
            <a:ext cx="87836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АБСТРАГИРОВАНИЕ – мысленное отвлечение от ряда второстепенных несущественных свойств исследуемого предмета (явления) и выделение одного общего, наиболее существенного признака.</a:t>
            </a: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179388" y="1508125"/>
            <a:ext cx="860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Полученное отвлеченное понятие называется </a:t>
            </a:r>
            <a:r>
              <a:rPr lang="ru-RU" sz="2000" b="1" i="1"/>
              <a:t>абстракцией.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08175"/>
            <a:ext cx="47593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3"/>
          <p:cNvSpPr>
            <a:spLocks noChangeArrowheads="1"/>
          </p:cNvSpPr>
          <p:nvPr/>
        </p:nvSpPr>
        <p:spPr bwMode="auto">
          <a:xfrm>
            <a:off x="5083175" y="2636838"/>
            <a:ext cx="36893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u="sng"/>
              <a:t>Абстракции в химии:</a:t>
            </a:r>
          </a:p>
          <a:p>
            <a:pPr algn="just"/>
            <a:r>
              <a:rPr lang="ru-RU" sz="2000" b="1"/>
              <a:t>элемент; кислота; спирт; гомологический ряд; валентность; изомерия; химическое строение; функциональная группа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95288" y="1989138"/>
            <a:ext cx="84248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/>
              <a:t>Чувственное познание → теоретическое мышление → расчленение явление (процессов) на отдельные части→ создание абстракции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49225"/>
            <a:ext cx="86423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Как формировалась абстракция «химический элемент»?</a:t>
            </a: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179388" y="1076325"/>
            <a:ext cx="338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1. Лавуазье: элемент – есть вещество, неразложимое никакими способами.</a:t>
            </a: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200025" y="3286125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2. Дальтон, Ломоносов, Бойль (уже теоретическое обобщение).</a:t>
            </a:r>
          </a:p>
        </p:txBody>
      </p:sp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1295400" y="39354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Химический элемент – определенный вид атомов.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289300"/>
            <a:ext cx="2936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Прямоугольник 5"/>
          <p:cNvSpPr>
            <a:spLocks noChangeArrowheads="1"/>
          </p:cNvSpPr>
          <p:nvPr/>
        </p:nvSpPr>
        <p:spPr bwMode="auto">
          <a:xfrm>
            <a:off x="250825" y="4881563"/>
            <a:ext cx="7634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3. Менделеев и совр. представления.</a:t>
            </a:r>
          </a:p>
          <a:p>
            <a:r>
              <a:rPr lang="ru-RU" b="1"/>
              <a:t>Элемент – совокупность атомов с одинаковым зарядом ядра.</a:t>
            </a:r>
          </a:p>
        </p:txBody>
      </p:sp>
      <p:pic>
        <p:nvPicPr>
          <p:cNvPr id="348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589588"/>
            <a:ext cx="1724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4845050"/>
            <a:ext cx="13525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1023938"/>
            <a:ext cx="18605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057275"/>
            <a:ext cx="16938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289050"/>
            <a:ext cx="14906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TextBox 6"/>
          <p:cNvSpPr txBox="1">
            <a:spLocks noChangeArrowheads="1"/>
          </p:cNvSpPr>
          <p:nvPr/>
        </p:nvSpPr>
        <p:spPr bwMode="auto">
          <a:xfrm>
            <a:off x="7677150" y="2401888"/>
            <a:ext cx="1150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1400" b="1"/>
              <a:t>Углерод (уголь)</a:t>
            </a:r>
          </a:p>
        </p:txBody>
      </p:sp>
      <p:sp>
        <p:nvSpPr>
          <p:cNvPr id="34830" name="TextBox 7"/>
          <p:cNvSpPr txBox="1">
            <a:spLocks noChangeArrowheads="1"/>
          </p:cNvSpPr>
          <p:nvPr/>
        </p:nvSpPr>
        <p:spPr bwMode="auto">
          <a:xfrm>
            <a:off x="5929313" y="2401888"/>
            <a:ext cx="1247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1400" b="1"/>
              <a:t>Красный фосфор</a:t>
            </a:r>
          </a:p>
        </p:txBody>
      </p:sp>
      <p:sp>
        <p:nvSpPr>
          <p:cNvPr id="34831" name="TextBox 8"/>
          <p:cNvSpPr txBox="1">
            <a:spLocks noChangeArrowheads="1"/>
          </p:cNvSpPr>
          <p:nvPr/>
        </p:nvSpPr>
        <p:spPr bwMode="auto">
          <a:xfrm>
            <a:off x="3198813" y="2401888"/>
            <a:ext cx="2730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1400" b="1"/>
              <a:t>Сера – кристаллическое вещество желтого цвета</a:t>
            </a:r>
          </a:p>
        </p:txBody>
      </p:sp>
      <p:sp>
        <p:nvSpPr>
          <p:cNvPr id="34832" name="TextBox 9"/>
          <p:cNvSpPr txBox="1">
            <a:spLocks noChangeArrowheads="1"/>
          </p:cNvSpPr>
          <p:nvPr/>
        </p:nvSpPr>
        <p:spPr bwMode="auto">
          <a:xfrm>
            <a:off x="4691063" y="530225"/>
            <a:ext cx="384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1400" b="1"/>
              <a:t>Большинство неметаллов имеют твердое агрегатное состояние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5257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i="1"/>
              <a:t>Моделирование</a:t>
            </a:r>
            <a:r>
              <a:rPr lang="ru-RU" b="1"/>
              <a:t> – метод исследования путем переноса знаний, полученных в процессе построение и изучения моделей, на оригинал.</a:t>
            </a:r>
          </a:p>
          <a:p>
            <a:pPr algn="just"/>
            <a:r>
              <a:rPr lang="ru-RU" b="1"/>
              <a:t>Метод основан на возможности воспроизводить тела (например, геометрически) или явления, подобные существующим в действительности.</a:t>
            </a:r>
          </a:p>
          <a:p>
            <a:pPr algn="just"/>
            <a:r>
              <a:rPr lang="ru-RU" b="1" i="1"/>
              <a:t>Модель</a:t>
            </a:r>
            <a:r>
              <a:rPr lang="ru-RU" b="1"/>
              <a:t> – это такая система (материальная или виртуальная), которая способна замещать объект исследования</a:t>
            </a:r>
            <a:r>
              <a:rPr lang="ru-RU" b="1">
                <a:latin typeface="Arial" charset="0"/>
              </a:rPr>
              <a:t>.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344488"/>
            <a:ext cx="334645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2"/>
          <p:cNvSpPr>
            <a:spLocks noChangeArrowheads="1"/>
          </p:cNvSpPr>
          <p:nvPr/>
        </p:nvSpPr>
        <p:spPr bwMode="auto">
          <a:xfrm>
            <a:off x="5508625" y="2420938"/>
            <a:ext cx="346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/>
              <a:t>Трехмерная модель реактора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16338"/>
            <a:ext cx="35718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Прямоугольник 3"/>
          <p:cNvSpPr>
            <a:spLocks noChangeArrowheads="1"/>
          </p:cNvSpPr>
          <p:nvPr/>
        </p:nvSpPr>
        <p:spPr bwMode="auto">
          <a:xfrm>
            <a:off x="250825" y="5726113"/>
            <a:ext cx="8675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/>
              <a:t>Математическая модель эволюции области низкого давления зарождающегося урагана</a:t>
            </a: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04813"/>
            <a:ext cx="7761287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34938"/>
            <a:ext cx="856932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Модели в химии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1. Химическая символика, формулы (знаковые модели).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2. Структурные формулы (знаковые модели).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3. Объемные молекулярные модели строения органических веществ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766888"/>
            <a:ext cx="23907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Прямоугольник 2"/>
          <p:cNvSpPr>
            <a:spLocks noChangeArrowheads="1"/>
          </p:cNvSpPr>
          <p:nvPr/>
        </p:nvSpPr>
        <p:spPr bwMode="auto">
          <a:xfrm>
            <a:off x="2744788" y="2286000"/>
            <a:ext cx="448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молочная кислота (Кекуле, Вант-Гофф)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357563"/>
            <a:ext cx="38195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Прямоугольник 3"/>
          <p:cNvSpPr>
            <a:spLocks noChangeArrowheads="1"/>
          </p:cNvSpPr>
          <p:nvPr/>
        </p:nvSpPr>
        <p:spPr bwMode="auto">
          <a:xfrm>
            <a:off x="4498975" y="3644900"/>
            <a:ext cx="438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объемные модели Стюарта – Бриглеба</a:t>
            </a:r>
          </a:p>
        </p:txBody>
      </p:sp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165600"/>
            <a:ext cx="21590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4248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4. Моделирование химической связи.</a:t>
            </a:r>
          </a:p>
          <a:p>
            <a:endParaRPr lang="ru-RU" sz="2200" b="1"/>
          </a:p>
          <a:p>
            <a:pPr>
              <a:lnSpc>
                <a:spcPct val="150000"/>
              </a:lnSpc>
            </a:pPr>
            <a:r>
              <a:rPr lang="ru-RU" sz="2200" b="1"/>
              <a:t>Первая модель H–Cl, H:H, CH2 = CH2</a:t>
            </a:r>
          </a:p>
          <a:p>
            <a:pPr>
              <a:lnSpc>
                <a:spcPct val="150000"/>
              </a:lnSpc>
            </a:pPr>
            <a:r>
              <a:rPr lang="ru-RU" sz="2200" b="1"/>
              <a:t>Модели Льюиса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30956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811338"/>
            <a:ext cx="486251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200025" y="333375"/>
            <a:ext cx="89296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Изображение химических связей в аринах (циклогексадиенины).</a:t>
            </a:r>
          </a:p>
          <a:p>
            <a:pPr>
              <a:lnSpc>
                <a:spcPct val="150000"/>
              </a:lnSpc>
            </a:pPr>
            <a:r>
              <a:rPr lang="ru-RU" b="1"/>
              <a:t>Метод сканирующей зондовой микроскопии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34377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716338"/>
            <a:ext cx="2867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71378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i="1"/>
              <a:t>Эксперимент</a:t>
            </a:r>
            <a:r>
              <a:rPr lang="ru-RU" sz="2000" b="1"/>
              <a:t> – метод эмпирического исследования, посредством которого, воздействуя на предмет познания в специально подобранных условиях, исследователь целенаправленно формирует нужное ему состояние, а затем изучает его на качественном или количественном уровне.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989138"/>
            <a:ext cx="5872162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82550"/>
            <a:ext cx="70659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2550"/>
            <a:ext cx="2033588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4479925"/>
            <a:ext cx="2262187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6423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/>
              <a:t>Исследование строения бензола</a:t>
            </a:r>
          </a:p>
          <a:p>
            <a:pPr algn="just">
              <a:lnSpc>
                <a:spcPct val="150000"/>
              </a:lnSpc>
            </a:pPr>
            <a:r>
              <a:rPr lang="ru-RU" sz="2000" b="1"/>
              <a:t>1. Ладенбург А., Гюбнер Г., Петерман доказали, что все шесть атомов углерода в бензоле равноценны.</a:t>
            </a:r>
          </a:p>
          <a:p>
            <a:pPr algn="just">
              <a:lnSpc>
                <a:spcPct val="150000"/>
              </a:lnSpc>
            </a:pPr>
            <a:r>
              <a:rPr lang="ru-RU" sz="2000" b="1"/>
              <a:t>2. Однозамещенные производные</a:t>
            </a:r>
            <a:r>
              <a:rPr lang="ru-RU" sz="2000" b="1">
                <a:latin typeface="Arial" charset="0"/>
              </a:rPr>
              <a:t> </a:t>
            </a:r>
            <a:r>
              <a:rPr lang="ru-RU" sz="2000" b="1"/>
              <a:t>бензола не имеют изомеров.</a:t>
            </a:r>
          </a:p>
          <a:p>
            <a:pPr algn="just">
              <a:lnSpc>
                <a:spcPct val="150000"/>
              </a:lnSpc>
            </a:pPr>
            <a:r>
              <a:rPr lang="ru-RU" sz="2000" b="1"/>
              <a:t>3. Немецкий химик Кекуле: шестичленный цикл.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349500"/>
            <a:ext cx="18002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Прямоугольник 2"/>
          <p:cNvSpPr>
            <a:spLocks noChangeArrowheads="1"/>
          </p:cNvSpPr>
          <p:nvPr/>
        </p:nvSpPr>
        <p:spPr bwMode="auto">
          <a:xfrm>
            <a:off x="179388" y="4068763"/>
            <a:ext cx="7056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/>
              <a:t>4. Гипотетическая осцилляция связей в бензольном кольце</a:t>
            </a: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52963"/>
            <a:ext cx="36369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2555875" y="1341438"/>
            <a:ext cx="3960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Другие гипотезы: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060575"/>
            <a:ext cx="85931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395288" y="44450"/>
            <a:ext cx="84978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/>
              <a:t>Методы, используемые для установления истинного строения бензола:</a:t>
            </a:r>
          </a:p>
          <a:p>
            <a:pPr algn="just"/>
            <a:r>
              <a:rPr lang="ru-RU" b="1"/>
              <a:t>– рефрактометрия (отсутствие сопряженных систем);</a:t>
            </a:r>
          </a:p>
          <a:p>
            <a:pPr algn="just"/>
            <a:r>
              <a:rPr lang="ru-RU" b="1"/>
              <a:t>– определение дипольного момента (молекула неполярна);</a:t>
            </a:r>
          </a:p>
          <a:p>
            <a:pPr algn="just"/>
            <a:r>
              <a:rPr lang="ru-RU" b="1"/>
              <a:t>– изучение магнитных свойств (молекула в магнитном отношении совершенно симметрична);</a:t>
            </a:r>
          </a:p>
          <a:p>
            <a:pPr algn="just"/>
            <a:r>
              <a:rPr lang="ru-RU" b="1"/>
              <a:t>– УФ- и ИК-спектры;</a:t>
            </a:r>
          </a:p>
          <a:p>
            <a:pPr algn="just"/>
            <a:r>
              <a:rPr lang="ru-RU" b="1"/>
              <a:t>– спектры КР;</a:t>
            </a:r>
          </a:p>
          <a:p>
            <a:pPr algn="just"/>
            <a:r>
              <a:rPr lang="ru-RU" b="1"/>
              <a:t>– рентгенограммы и электронограммы (молекула имеет ось симметрии шестого порядка; она плоская). Расстояния между всеми углеродными атомами одинаковы и равны 1,40Å);</a:t>
            </a:r>
          </a:p>
          <a:p>
            <a:pPr algn="just"/>
            <a:r>
              <a:rPr lang="ru-RU" b="1"/>
              <a:t>– термодинамические свойства (теплота образования молекулы на 35-36 ккал больше, чем следует из формулы).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58324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353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/>
              <a:t>То, что доказано практикой, является ОБЪЕКТИВНОЙ ИСТИНОЙ. Но этот критерий одновременно и абсолютный, и относительный.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6192837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179388" y="404813"/>
            <a:ext cx="8496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/>
              <a:t>Движущей силой развития химических знаний является постоянное возникновение и разрешение противоречий между непрерывным развитием материального производства и данным уровнем знаний, между новыми химическими фактами и прежним способом их объяснения.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32075"/>
            <a:ext cx="475138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7137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Первоначальное накопление химических фактов.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01613" y="69215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/>
              <a:t>1. Издавна человеку известны некоторые металлы, из которых изготовляли орудия труда.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596900"/>
            <a:ext cx="3606800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Прямоугольник 3"/>
          <p:cNvSpPr>
            <a:spLocks noChangeArrowheads="1"/>
          </p:cNvSpPr>
          <p:nvPr/>
        </p:nvSpPr>
        <p:spPr bwMode="auto">
          <a:xfrm>
            <a:off x="2452688" y="330358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2. Подчинение огня. Первое средство химического воздействия.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168525"/>
            <a:ext cx="22764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Прямоугольник 4"/>
          <p:cNvSpPr>
            <a:spLocks noChangeArrowheads="1"/>
          </p:cNvSpPr>
          <p:nvPr/>
        </p:nvSpPr>
        <p:spPr bwMode="auto">
          <a:xfrm>
            <a:off x="201613" y="5157788"/>
            <a:ext cx="5367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/>
              <a:t>3. Алхимия – накопление важных эмпирических данных. ХЭМ или ХЭМИ – древнее наименование Египта. АЛ – арабская приставка.</a:t>
            </a: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292600"/>
            <a:ext cx="33242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4033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4. Практическая, РЕМЕСЛЕННАЯ химия.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5888"/>
            <a:ext cx="153987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450"/>
            <a:ext cx="3040062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2039938" y="2276475"/>
            <a:ext cx="6780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/>
              <a:t>5. Р. Бойль (вторая половина 17 в.) – химия приобретает черты самостоятельной науки. Идеи атомистики, стремление разлагать тела на их составные части.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1828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Прямоугольник 3"/>
          <p:cNvSpPr>
            <a:spLocks noChangeArrowheads="1"/>
          </p:cNvSpPr>
          <p:nvPr/>
        </p:nvSpPr>
        <p:spPr bwMode="auto">
          <a:xfrm>
            <a:off x="220663" y="4089400"/>
            <a:ext cx="406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6. М.В. Ломоносов, А. Лавуазье – количественные методы исследования.</a:t>
            </a:r>
          </a:p>
        </p:txBody>
      </p:sp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792538"/>
            <a:ext cx="236696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806825"/>
            <a:ext cx="2271712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8" name="Прямоугольник 4"/>
          <p:cNvSpPr>
            <a:spLocks noChangeArrowheads="1"/>
          </p:cNvSpPr>
          <p:nvPr/>
        </p:nvSpPr>
        <p:spPr bwMode="auto">
          <a:xfrm>
            <a:off x="220663" y="5468938"/>
            <a:ext cx="8599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/>
              <a:t>7. Конец 18 века – большое количество экспериментальных открытий, утверждение точных количественных подходов к изучению процессов.</a:t>
            </a:r>
          </a:p>
          <a:p>
            <a:pPr algn="just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25" y="188913"/>
            <a:ext cx="878522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ГИПОТЕЗА</a:t>
            </a:r>
            <a:r>
              <a:rPr lang="ru-RU" sz="2200" b="1" dirty="0">
                <a:latin typeface="+mn-lt"/>
                <a:cs typeface="+mn-cs"/>
              </a:rPr>
              <a:t> – теоретическое предположение о сущности, причинах непосредственно наблюдаемых явлений, о связях и закономерностях, объясняющих известную совокупность явлений.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60525"/>
            <a:ext cx="6288088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79388" y="190500"/>
            <a:ext cx="871378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>
                <a:latin typeface="Arial" charset="0"/>
                <a:ea typeface="Times New Roman" pitchFamily="18" charset="0"/>
              </a:rPr>
              <a:t>Гипотезы утвердились в науке, когда наука стала на путь теоретических обобщений и научных предвидений.</a:t>
            </a:r>
          </a:p>
          <a:p>
            <a:pPr algn="just" eaLnBrk="0" hangingPunct="0"/>
            <a:endParaRPr lang="ru-RU" altLang="ru-RU" sz="2400" b="1">
              <a:latin typeface="Arial" charset="0"/>
              <a:ea typeface="Times New Roman" pitchFamily="18" charset="0"/>
            </a:endParaRPr>
          </a:p>
        </p:txBody>
      </p:sp>
      <p:pic>
        <p:nvPicPr>
          <p:cNvPr id="19459" name="Picture 3" descr="http://www.vip-1.by/images/karikatur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54513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3" y="115888"/>
            <a:ext cx="8496300" cy="893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Подтверждение гипотезы об атомистическом строении вещества: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03213" y="1485900"/>
            <a:ext cx="5997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1. определение А</a:t>
            </a:r>
            <a:r>
              <a:rPr lang="en-US" sz="2200" b="1" baseline="-25000"/>
              <a:t>r</a:t>
            </a:r>
            <a:r>
              <a:rPr lang="ru-RU" sz="2200" b="1"/>
              <a:t> и </a:t>
            </a:r>
            <a:r>
              <a:rPr lang="en-US" sz="2200" b="1"/>
              <a:t>M</a:t>
            </a:r>
            <a:r>
              <a:rPr lang="en-US" sz="2200" b="1" baseline="-25000"/>
              <a:t>r</a:t>
            </a:r>
            <a:r>
              <a:rPr lang="ru-RU" sz="2200" b="1"/>
              <a:t> (С. Канницаро)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92150"/>
            <a:ext cx="2016125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4089400" y="4100513"/>
            <a:ext cx="4854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2. броуновское движение </a:t>
            </a:r>
          </a:p>
          <a:p>
            <a:r>
              <a:rPr lang="ru-RU" sz="2200" b="1"/>
              <a:t>(Ж. Перрен)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0325"/>
            <a:ext cx="374491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77800" y="188913"/>
            <a:ext cx="896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Гипотеза – необходимый этап на пути открытия закона.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388778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47800"/>
            <a:ext cx="3030538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291</TotalTime>
  <Words>1266</Words>
  <Application>Microsoft Office PowerPoint</Application>
  <PresentationFormat>Экран (4:3)</PresentationFormat>
  <Paragraphs>124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Официальная</vt:lpstr>
      <vt:lpstr>Процесс и методы познания химических веществ и их превращений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и методы познания химических веществ и их превращений</dc:title>
  <dc:creator>Наташа</dc:creator>
  <cp:lastModifiedBy>Аленовская Ольга Владимировна</cp:lastModifiedBy>
  <cp:revision>81</cp:revision>
  <dcterms:created xsi:type="dcterms:W3CDTF">2015-10-11T16:42:00Z</dcterms:created>
  <dcterms:modified xsi:type="dcterms:W3CDTF">2019-01-29T11:05:10Z</dcterms:modified>
</cp:coreProperties>
</file>