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A8D903E4-B6A3-40B3-82B8-E8FC80356180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rgbClr val="94C600"/>
                </a:solidFill>
              </a:defRPr>
            </a:lvl1pPr>
          </a:lstStyle>
          <a:p>
            <a:pPr>
              <a:defRPr/>
            </a:pPr>
            <a:fld id="{333B374C-6978-4764-B27E-497E93B5A1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6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5D53-0B7C-4FF3-ACA7-20C50C2701B9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66F32-792F-4660-B8D4-BFA52C3D3A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85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9A0D-B03A-4651-885E-2EA4C822E349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966C-21F8-4052-AEC9-23E840F571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76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CEDD-51D4-4165-BF44-62B907FC89AB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39B2-649E-4756-B488-078AF159A1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28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00E7-72D3-4E2A-ACA5-5432ACB19134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D663-A5A3-4958-9A63-4522434D04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C586-9686-471E-AA1A-B8A25B71D6A0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FC80D-8026-49D6-84C7-E82B69EF91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54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A143-72B6-45EE-AC2D-A4CF93FC86B8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2D83-C9EE-498A-9376-34F7D86DF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0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EBD8-B852-4611-8B85-C721374A5991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1B7A-D09E-4391-A6A1-50D572A309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62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B0FD-4160-481F-B2E7-7DF22263671C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8114-84F8-4CAE-85B9-6B9D4C1640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1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CC6D-4211-4B41-9362-745A9209A680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7E56-6842-418D-B105-B35BF5FF35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3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0C36-0953-477E-B5F7-933EEF468B2F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3A1E-8770-4FA7-AE2B-80B9888BA8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00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D52A87-89D8-4475-8F65-D39448EB5934}" type="datetime1">
              <a:rPr lang="ru-RU"/>
              <a:pPr>
                <a:defRPr/>
              </a:pPr>
              <a:t>29.01.2019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4C600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07262C-003F-4756-B010-210446CDF0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orld.info/wp-content/uploads/o07_mini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upload.wikimedia.org/wikipedia/commons/thumb/6/60/Marshall_Nirenberg.jpg/267px-Marshall_Nirenberg.jpg" TargetMode="Externa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1557338"/>
            <a:ext cx="6913563" cy="2232025"/>
          </a:xfrm>
        </p:spPr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диалектики в химии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0113" y="4113213"/>
            <a:ext cx="7488237" cy="2124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1. Диалектика единичного, особенного и общего.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2. Сущность и явление.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3. Необходимость и случайность в химии.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4. Реальная и абстрактная возможность в химии.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5. Диалектика категорий «качество» и «структура».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8888" y="1063625"/>
            <a:ext cx="7197725" cy="493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Примеры успешного развития науки: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33575"/>
            <a:ext cx="1778000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2538413" y="2225675"/>
            <a:ext cx="59070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/>
              <a:t>1. Лаверье У. – опираясь на закон всемирного тяготения предсказал существование неизвестной до этого планеты Нептун.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24288"/>
            <a:ext cx="6300788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468313" y="404813"/>
            <a:ext cx="40322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2. Максвелл Д.К. – исходя из учения об электромагнитном поле и закона индукции предсказал существование электромагнитных волн.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-12700"/>
            <a:ext cx="462280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325"/>
            <a:ext cx="450056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4643438" y="4340225"/>
            <a:ext cx="39243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3. Бутлеров – на основе закона химического строения предсказал число изомеров многих органических соединений.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422650"/>
            <a:ext cx="44100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692150"/>
            <a:ext cx="8135937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Сущность</a:t>
            </a:r>
            <a:r>
              <a:rPr lang="ru-RU" sz="2100" b="1" dirty="0">
                <a:latin typeface="+mn-lt"/>
                <a:cs typeface="+mn-cs"/>
              </a:rPr>
              <a:t> – главный признак или совокупность таких признаков в объекте или системе, определяющих ее качественное отличие от других объектов или систем.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i="1" dirty="0">
                <a:latin typeface="+mn-lt"/>
                <a:cs typeface="+mn-cs"/>
              </a:rPr>
              <a:t>Явление</a:t>
            </a:r>
            <a:r>
              <a:rPr lang="ru-RU" sz="2100" b="1" dirty="0">
                <a:latin typeface="+mn-lt"/>
                <a:cs typeface="+mn-cs"/>
              </a:rPr>
              <a:t> – проявление сущности, форма внешнего ее выражения.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0438"/>
            <a:ext cx="2979738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589213"/>
            <a:ext cx="3898900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684213" y="620713"/>
            <a:ext cx="7848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Сущность электрического тока – направленное движение электронов.</a:t>
            </a:r>
          </a:p>
          <a:p>
            <a:pPr algn="just"/>
            <a:endParaRPr lang="ru-RU" sz="2000" b="1"/>
          </a:p>
          <a:p>
            <a:pPr algn="just"/>
            <a:r>
              <a:rPr lang="ru-RU" sz="2000" b="1"/>
              <a:t>Эта сущность постигалась при изучении связи электрических явление с химическими и другими ЯВЛЕНИЯМИ:</a:t>
            </a:r>
          </a:p>
          <a:p>
            <a:pPr algn="just"/>
            <a:r>
              <a:rPr lang="ru-RU" sz="2000" b="1"/>
              <a:t>– нагревание проводников;</a:t>
            </a:r>
          </a:p>
          <a:p>
            <a:pPr algn="just"/>
            <a:r>
              <a:rPr lang="ru-RU" sz="2000" b="1"/>
              <a:t>– законы электролиза;</a:t>
            </a:r>
          </a:p>
          <a:p>
            <a:pPr algn="just"/>
            <a:r>
              <a:rPr lang="ru-RU" sz="2000" b="1"/>
              <a:t>– электрический разряд;</a:t>
            </a:r>
          </a:p>
          <a:p>
            <a:pPr algn="just"/>
            <a:r>
              <a:rPr lang="ru-RU" sz="2000" b="1"/>
              <a:t>– свечение газов при пропускании тока.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790950"/>
            <a:ext cx="5380037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539750" y="585788"/>
            <a:ext cx="813593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Несовпадение явления и сущности для химических объектов:</a:t>
            </a:r>
          </a:p>
          <a:p>
            <a:pPr algn="just"/>
            <a:r>
              <a:rPr lang="ru-RU" sz="2000" b="1"/>
              <a:t>1. Явление выражает не всю сущность, а только один какой-то ее момент.</a:t>
            </a:r>
          </a:p>
          <a:p>
            <a:pPr algn="just"/>
            <a:r>
              <a:rPr lang="ru-RU" sz="2000" b="1"/>
              <a:t>2. Явление отражает свойство, характерное также и для других сущностей.</a:t>
            </a:r>
          </a:p>
          <a:p>
            <a:pPr algn="just"/>
            <a:r>
              <a:rPr lang="ru-RU" sz="2000" b="1"/>
              <a:t>3. Сущность как общее не полно охватывает отдельные явления.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1154113" y="4365625"/>
            <a:ext cx="14017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/>
              <a:t>Явления: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3043238"/>
            <a:ext cx="21050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624263"/>
            <a:ext cx="2616200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4724400"/>
            <a:ext cx="2916237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612775"/>
            <a:ext cx="7993062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4A6300"/>
                </a:solidFill>
                <a:latin typeface="Times New Roman" pitchFamily="18" charset="0"/>
                <a:cs typeface="Times New Roman" pitchFamily="18" charset="0"/>
              </a:rPr>
              <a:t>Познание понятия валентности в химии.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1. Франкланд (1853) – впервые установил свойство АТОМНОСТИ, или «ЗНАЧНОСТИ». Valentia – сила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Открытие периодического закона. Валентность элемента меняется. она подчиняется периодическому закону и связана с положением элемента в периодической системе.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3. Успехи физики. Валентность зависит от строения внешней электронной оболочки.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4. Коссель, Льюис. Электростатическая природа связи, объяснена природа положительной и отрицательной валентности.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5. Открытие спина, корпускулярно-волновой природы элементарных частиц. Число неспаренных электронов в атоме указывает на возможное число образования химических связей, т.е. на валентность.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539750" y="1728788"/>
            <a:ext cx="81359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Кластеры (многоядерные комплексные соединения):</a:t>
            </a:r>
          </a:p>
          <a:p>
            <a:pPr>
              <a:lnSpc>
                <a:spcPct val="150000"/>
              </a:lnSpc>
            </a:pPr>
            <a:r>
              <a:rPr lang="pl-PL" sz="2600" b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(CO)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600" b="1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(C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N)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2600" b="1">
                <a:latin typeface="Times New Roman" pitchFamily="18" charset="0"/>
                <a:cs typeface="Times New Roman" pitchFamily="18" charset="0"/>
              </a:rPr>
              <a:t>CFe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(CO)</a:t>
            </a:r>
            <a:r>
              <a:rPr lang="pl-PL" sz="2600" b="1" baseline="-2500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536825"/>
            <a:ext cx="2909887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5532438" y="5732463"/>
            <a:ext cx="2141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Кластер TiBC</a:t>
            </a:r>
            <a:r>
              <a:rPr lang="en-US" sz="2200" b="1" baseline="-2500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200" b="1"/>
          </a:p>
        </p:txBody>
      </p:sp>
      <p:sp>
        <p:nvSpPr>
          <p:cNvPr id="2" name="Прямоугольник 1"/>
          <p:cNvSpPr/>
          <p:nvPr/>
        </p:nvSpPr>
        <p:spPr>
          <a:xfrm>
            <a:off x="1536700" y="730250"/>
            <a:ext cx="655161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4A6300"/>
                </a:solidFill>
                <a:latin typeface="Times New Roman" pitchFamily="18" charset="0"/>
                <a:cs typeface="Times New Roman" pitchFamily="18" charset="0"/>
              </a:rPr>
              <a:t>Ограниченность правил формальной валентности.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485775" y="692150"/>
            <a:ext cx="81359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Многоцентровая связь – это тип связи, в которой связывающие электронные пары распределены в пространстве трех или большего числа атомных центров молекулы, иона, радикала.</a:t>
            </a: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809625" y="2205038"/>
            <a:ext cx="748823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Трехцентровая связь: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1) В–Н–В двухэлектронные мостиковые связи в боранах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2) М–(СО)–М в карбонильных кластерах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3) π-связь в аллильном катионе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78238"/>
            <a:ext cx="4943475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Прямоугольник 3"/>
          <p:cNvSpPr>
            <a:spLocks noChangeArrowheads="1"/>
          </p:cNvSpPr>
          <p:nvPr/>
        </p:nvSpPr>
        <p:spPr bwMode="auto">
          <a:xfrm>
            <a:off x="823913" y="5229225"/>
            <a:ext cx="7348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4) электроноизбыточные молекулы галогенидов непереходных элементов V-VIII групп (четырехэлектронные гипервалентные связи) XeF</a:t>
            </a:r>
            <a:r>
              <a:rPr lang="ru-RU" sz="2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; SF</a:t>
            </a:r>
            <a:r>
              <a:rPr lang="ru-RU" sz="2200" b="1" baseline="-2500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539750" y="333375"/>
            <a:ext cx="4464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5) карбораны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b="1" baseline="-25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200" b="1" baseline="-25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b="1" baseline="-25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= 1-6;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= 3-10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20713"/>
            <a:ext cx="19145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66675"/>
            <a:ext cx="3313113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Прямоугольник 2"/>
          <p:cNvSpPr>
            <a:spLocks noChangeArrowheads="1"/>
          </p:cNvSpPr>
          <p:nvPr/>
        </p:nvSpPr>
        <p:spPr bwMode="auto">
          <a:xfrm>
            <a:off x="684213" y="2205038"/>
            <a:ext cx="17160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6) кластеры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4114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Прямоугольник 3"/>
          <p:cNvSpPr>
            <a:spLocks noChangeArrowheads="1"/>
          </p:cNvSpPr>
          <p:nvPr/>
        </p:nvSpPr>
        <p:spPr bwMode="auto">
          <a:xfrm>
            <a:off x="539750" y="4005263"/>
            <a:ext cx="3665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7) сэндвичевые соединения</a:t>
            </a:r>
          </a:p>
        </p:txBody>
      </p:sp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7063"/>
            <a:ext cx="11525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Прямоугольник 4"/>
          <p:cNvSpPr>
            <a:spLocks noChangeArrowheads="1"/>
          </p:cNvSpPr>
          <p:nvPr/>
        </p:nvSpPr>
        <p:spPr bwMode="auto">
          <a:xfrm>
            <a:off x="4787900" y="3978275"/>
            <a:ext cx="4105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8) соединения инертных газов (соединения включения)</a:t>
            </a:r>
          </a:p>
          <a:p>
            <a:r>
              <a:rPr lang="pl-PL" sz="2000" b="1">
                <a:latin typeface="Times New Roman" pitchFamily="18" charset="0"/>
                <a:cs typeface="Times New Roman" pitchFamily="18" charset="0"/>
              </a:rPr>
              <a:t>Ar·6H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O; Ne·6H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O; Kr·2C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OH; Xe·3C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l-PL" sz="2000" b="1">
                <a:latin typeface="Times New Roman" pitchFamily="18" charset="0"/>
                <a:cs typeface="Times New Roman" pitchFamily="18" charset="0"/>
              </a:rPr>
              <a:t>; KrF</a:t>
            </a:r>
            <a:r>
              <a:rPr lang="pl-PL" sz="20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316538"/>
            <a:ext cx="27146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2988" y="1557338"/>
          <a:ext cx="7345362" cy="2447925"/>
        </p:xfrm>
        <a:graphic>
          <a:graphicData uri="http://schemas.openxmlformats.org/drawingml/2006/table">
            <a:tbl>
              <a:tblPr/>
              <a:tblGrid>
                <a:gridCol w="3744912"/>
                <a:gridCol w="3600450"/>
              </a:tblGrid>
              <a:tr h="4921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существенные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несущественные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повторяются, вытекают из природы явления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поверхностные, временные, зависящие от внешних условий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8738" y="1851025"/>
            <a:ext cx="59340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Категории</a:t>
            </a:r>
            <a:r>
              <a:rPr lang="ru-RU" sz="2400" b="1" dirty="0">
                <a:latin typeface="+mn-lt"/>
                <a:cs typeface="+mn-cs"/>
              </a:rPr>
              <a:t> – наиболее общие понятия философского осмысления науки:</a:t>
            </a:r>
          </a:p>
          <a:p>
            <a:pPr lvl="2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ее предмет; содержание; структура; динамика и развитие; наука; научное знание; научная картина мира; структура научного знания и т.д.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635000"/>
            <a:ext cx="194151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44788"/>
            <a:ext cx="19145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827088" y="1441450"/>
            <a:ext cx="7345362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Необходимость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– тип связи между объектами и высказываниями, отражающий общее, типичное, внутреннее, вытекающее из существенных повторяющихся связей предметов и явлений.</a:t>
            </a:r>
          </a:p>
          <a:p>
            <a:pPr algn="just">
              <a:lnSpc>
                <a:spcPct val="150000"/>
              </a:lnSpc>
            </a:pP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Необходимость описывается словами «не может не быть», «должно иметь место», «всегда, когда» и т.п.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682625" y="692150"/>
            <a:ext cx="77755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Случайность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– тип отношения между объектами и высказываниями, характеризующийся тем, что при наличии одного другое может быть, а может и не быть.</a:t>
            </a:r>
          </a:p>
          <a:p>
            <a:pPr algn="just"/>
            <a:endParaRPr lang="ru-RU" sz="22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Химическая реакция подчиняется статистическим законам. Единичным в этом процессе является элементарный химический акт.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3429000"/>
            <a:ext cx="270668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54363"/>
            <a:ext cx="48958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755650" y="981075"/>
            <a:ext cx="7848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Неустойчивая хлорноватистая кислота способна претерпевать три типа превращений: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2HClO = 2HCl + 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(hν, более 30ºC)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2HClO = H</a:t>
            </a:r>
            <a:r>
              <a:rPr lang="es-ES_tradnl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O + Cl</a:t>
            </a:r>
            <a:r>
              <a:rPr lang="es-ES_tradnl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(CaCl</a:t>
            </a:r>
            <a:r>
              <a:rPr lang="es-ES_tradnl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комн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в темноте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HClO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насыщ</a:t>
            </a:r>
            <a:r>
              <a:rPr lang="es-ES_tradnl" sz="2400" b="1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2HCl + HClO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(60-80ºC)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Все эти реакции необходимы. Случайность – судьба отдельной молекулы или группы молекул.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С + О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СО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2С + О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2СО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468313" y="630238"/>
            <a:ext cx="8207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Реакция протекает при тесном взаимодействии внешних и глубоких внутренних факторов, определяющих химическую природу вещества.</a:t>
            </a:r>
          </a:p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Условия реакции являются решающие для перехода случайности в необходимость и наоборот.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27288"/>
            <a:ext cx="568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490538" y="620713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Одни и те же явления в разных отношениях, условиях могут выступать и как необходимые, и как случайные.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455987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486025"/>
            <a:ext cx="4808538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93725" y="692150"/>
            <a:ext cx="7956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>
                <a:latin typeface="Arial" charset="0"/>
                <a:ea typeface="Times New Roman" pitchFamily="18" charset="0"/>
              </a:rPr>
              <a:t>Случайность является формой проявления и дополнением необходимости</a:t>
            </a:r>
            <a:endParaRPr lang="ru-RU" altLang="ru-RU" sz="2400">
              <a:latin typeface="Arial" charset="0"/>
              <a:ea typeface="Times New Roman" pitchFamily="18" charset="0"/>
            </a:endParaRPr>
          </a:p>
        </p:txBody>
      </p:sp>
      <p:pic>
        <p:nvPicPr>
          <p:cNvPr id="37891" name="Picture 1" descr="http://wworld.info/wp-content/uploads/o07_mini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1533525"/>
            <a:ext cx="587533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3348038" y="3821113"/>
            <a:ext cx="6264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открытие пенициллина А. Флемингом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7894" name="Picture 3" descr="https://upload.wikimedia.org/wikipedia/commons/thumb/6/60/Marshall_Nirenberg.jpg/267px-Marshall_Nirenberg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3556000"/>
            <a:ext cx="1752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593725" y="5905500"/>
            <a:ext cx="679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000" b="1">
                <a:latin typeface="Arial" charset="0"/>
                <a:ea typeface="Times New Roman" pitchFamily="18" charset="0"/>
              </a:rPr>
              <a:t>М. Ниренберг создал синтетическую молекулу РНК.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1382713"/>
            <a:ext cx="7869237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j-lt"/>
                <a:cs typeface="+mn-cs"/>
              </a:rPr>
              <a:t>Необходимое осуществляется неизбежно. Случайное может иметь место, а может и не иметь. Химик обязан исходить из необходимых связей и отношений, а не ориентироваться на случайное стечение обстоятельств.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8538" y="769938"/>
            <a:ext cx="49672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+mn-cs"/>
              </a:rPr>
              <a:t>Руководство для химиков: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44800"/>
            <a:ext cx="2671762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539750" y="657225"/>
            <a:ext cx="80645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Возможность – специфический вид объективного бытия. Возможность предшествует действительности (тому, что актуально существует).</a:t>
            </a:r>
          </a:p>
          <a:p>
            <a:pPr algn="just"/>
            <a:endParaRPr lang="ru-RU" sz="22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Невозможность – это то, чего не может быть, что противоречит существующим объективным законам материального мира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716338"/>
            <a:ext cx="344011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92425"/>
            <a:ext cx="25892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3" y="4259263"/>
            <a:ext cx="22352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2988" y="1484313"/>
          <a:ext cx="7200900" cy="3019425"/>
        </p:xfrm>
        <a:graphic>
          <a:graphicData uri="http://schemas.openxmlformats.org/drawingml/2006/table">
            <a:tbl>
              <a:tblPr/>
              <a:tblGrid>
                <a:gridCol w="3517900"/>
                <a:gridCol w="3683000"/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абстрактная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реальная (конкретная)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ее осуществления в данный момент отсутствуют соответствующие условия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ее реализации существуют в данный момент все необходимые условия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684213" y="1341438"/>
            <a:ext cx="7848600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1. Природы атомов химических элементов (определяют тип и прочность связи).</a:t>
            </a:r>
          </a:p>
          <a:p>
            <a:pPr>
              <a:lnSpc>
                <a:spcPct val="150000"/>
              </a:lnSpc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→ 2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+ 3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(150-300º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, катализатор </a:t>
            </a:r>
            <a:r>
              <a:rPr lang="pl-PL" sz="2600" b="1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-?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600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b="1">
                <a:latin typeface="Times New Roman" pitchFamily="18" charset="0"/>
                <a:cs typeface="Times New Roman" pitchFamily="18" charset="0"/>
              </a:rPr>
              <a:t>2. От условий проведения реакции.</a:t>
            </a:r>
          </a:p>
          <a:p>
            <a:pPr>
              <a:lnSpc>
                <a:spcPct val="150000"/>
              </a:lnSpc>
            </a:pPr>
            <a:r>
              <a:rPr lang="en-US" sz="2600" b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(электрический разряд)</a:t>
            </a:r>
          </a:p>
        </p:txBody>
      </p:sp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1619250" y="765175"/>
            <a:ext cx="655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Осуществление реакции зависит от: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860675" y="765175"/>
            <a:ext cx="5741988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Элемент ХЛОР – ат. масса 35,5. </a:t>
            </a:r>
          </a:p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При н.у Cl</a:t>
            </a:r>
            <a:r>
              <a:rPr lang="ru-RU" sz="2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– газ желтовато-зеленого цветв, удушливого запаха. </a:t>
            </a:r>
          </a:p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Хлор – одновалентен, химически очень активен. </a:t>
            </a:r>
          </a:p>
          <a:p>
            <a:pPr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Молекула – Cl</a:t>
            </a:r>
            <a:r>
              <a:rPr lang="ru-RU" sz="22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. Соединяется со всеми сеталлами, неметаллами, сильный окислитель и т.д.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684213" y="4143375"/>
            <a:ext cx="58150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ХЛОР КАК ХИМИЧЕСКИЙ ИНДИВИД ПРЕДСТАВЛЯЕТ СОБОЙ ОТДЕЛЬНОЕ, А КАЖДОЕ ИЗ ЕГО РАЗЛИЧНЫХ СВОЙСТВ – ОДИНИЧНОЕ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187166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508500"/>
            <a:ext cx="2058987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512763" y="692150"/>
            <a:ext cx="7993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Принципиальная возможность протекания реакции: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·∆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Глубина (степень) протекания реакции:</a:t>
            </a: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lnK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– 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– 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+ 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Влияние константы равновесия и начальной концентрации реагента А на степень протекания реакции А + В = 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2763" y="4108450"/>
          <a:ext cx="8235950" cy="2270125"/>
        </p:xfrm>
        <a:graphic>
          <a:graphicData uri="http://schemas.openxmlformats.org/drawingml/2006/table">
            <a:tbl>
              <a:tblPr/>
              <a:tblGrid>
                <a:gridCol w="1647825"/>
                <a:gridCol w="1795462"/>
                <a:gridCol w="1797050"/>
                <a:gridCol w="1797050"/>
                <a:gridCol w="1198563"/>
              </a:tblGrid>
              <a:tr h="474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(A), M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протекания реакции при разных lg 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lg K = 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lg K = 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lg K = 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lg K = 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&lt;0,01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250825" y="620713"/>
            <a:ext cx="85693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600" b="1">
                <a:latin typeface="Times New Roman" pitchFamily="18" charset="0"/>
                <a:cs typeface="Times New Roman" pitchFamily="18" charset="0"/>
              </a:rPr>
              <a:t>Кинетика реакции определяет, может ли быть реализован практически термодинамически возможный процесс.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76425"/>
            <a:ext cx="60483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560388" y="1084263"/>
            <a:ext cx="82089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1. повышение температуры;</a:t>
            </a:r>
          </a:p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2. катализатор.</a:t>
            </a:r>
          </a:p>
          <a:p>
            <a:pPr lvl="1"/>
            <a:r>
              <a:rPr lang="ru-RU" sz="2200" b="1">
                <a:latin typeface="Times New Roman" pitchFamily="18" charset="0"/>
                <a:cs typeface="Times New Roman" pitchFamily="18" charset="0"/>
              </a:rPr>
              <a:t>Реакция заменяется совокупностью нескольких стадий последовательного взаимодействия реагентов с катализатором с образованием на каждой стадии активированного комплекса:</a:t>
            </a:r>
          </a:p>
          <a:p>
            <a:pPr lvl="3"/>
            <a:r>
              <a:rPr lang="ru-RU" sz="2200" b="1">
                <a:latin typeface="Times New Roman" pitchFamily="18" charset="0"/>
                <a:cs typeface="Times New Roman" pitchFamily="18" charset="0"/>
              </a:rPr>
              <a:t>А + В → С + D</a:t>
            </a:r>
          </a:p>
          <a:p>
            <a:pPr lvl="3"/>
            <a:r>
              <a:rPr lang="ru-RU" sz="2200" b="1">
                <a:latin typeface="Times New Roman" pitchFamily="18" charset="0"/>
                <a:cs typeface="Times New Roman" pitchFamily="18" charset="0"/>
              </a:rPr>
              <a:t>А + К → (АК)* → АК</a:t>
            </a:r>
          </a:p>
          <a:p>
            <a:pPr lvl="3"/>
            <a:r>
              <a:rPr lang="ru-RU" sz="2200" b="1">
                <a:latin typeface="Times New Roman" pitchFamily="18" charset="0"/>
                <a:cs typeface="Times New Roman" pitchFamily="18" charset="0"/>
              </a:rPr>
              <a:t>АК + В → (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ABK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)* →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2200" b="1">
                <a:latin typeface="Times New Roman" pitchFamily="18" charset="0"/>
                <a:cs typeface="Times New Roman" pitchFamily="18" charset="0"/>
              </a:rPr>
              <a:t>                 меньше Е</a:t>
            </a:r>
            <a:r>
              <a:rPr lang="ru-RU" sz="2200" b="1" baseline="-2500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ru-RU" sz="2200" b="1">
                <a:latin typeface="Times New Roman" pitchFamily="18" charset="0"/>
                <a:cs typeface="Times New Roman" pitchFamily="18" charset="0"/>
              </a:rPr>
              <a:t>или А + В+ К → (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ABK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)* →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200" b="1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1241425" y="622300"/>
            <a:ext cx="712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Способы увеличения скорости реакции: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865688"/>
            <a:ext cx="28670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468313" y="1720850"/>
            <a:ext cx="828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Путем подбора условий нежелательная ВОЗМОЖНОСТЬ не может быть превращена в ДЕЙСТВИТЕЛЬНОСТЬ, т.е. остается АБСТРАКТНОЙ.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+ 5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+ 6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+217 ккал   при 900ºС К = 10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53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Побочные реакции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+ 4O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= 2NO + 6H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 + 263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ккал     К = 10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61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4NH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+ 4O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= 2N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sz="24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O + 303 ккал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К = 10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67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755650" y="950913"/>
            <a:ext cx="792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Побочные реакции (термодинамически возможные). 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2420938"/>
          <a:ext cx="8064500" cy="792162"/>
        </p:xfrm>
        <a:graphic>
          <a:graphicData uri="http://schemas.openxmlformats.org/drawingml/2006/table">
            <a:tbl>
              <a:tblPr/>
              <a:tblGrid>
                <a:gridCol w="2043112"/>
                <a:gridCol w="631825"/>
                <a:gridCol w="2006600"/>
                <a:gridCol w="647700"/>
                <a:gridCol w="273526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6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Абстрактная возможность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6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Реальная возможность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6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4" name="Прямоугольник 2"/>
          <p:cNvSpPr>
            <a:spLocks noChangeArrowheads="1"/>
          </p:cNvSpPr>
          <p:nvPr/>
        </p:nvSpPr>
        <p:spPr bwMode="auto">
          <a:xfrm>
            <a:off x="2339975" y="1484313"/>
            <a:ext cx="4837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Для осуществления цепочки</a:t>
            </a:r>
          </a:p>
        </p:txBody>
      </p:sp>
      <p:sp>
        <p:nvSpPr>
          <p:cNvPr id="47125" name="Прямоугольник 3"/>
          <p:cNvSpPr>
            <a:spLocks noChangeArrowheads="1"/>
          </p:cNvSpPr>
          <p:nvPr/>
        </p:nvSpPr>
        <p:spPr bwMode="auto">
          <a:xfrm>
            <a:off x="971550" y="3716338"/>
            <a:ext cx="727233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1. определить термодинамическую возможность;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2. изучить механизм и скорость химического взаимодействия (кинетику).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444500" y="765175"/>
            <a:ext cx="82089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Структурность материи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– это одно из ее всеобщих свойств (пространство + время + структура).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Структура – устойчивая, закономерная взаимосвязь, расположение составных частей, элементов, характеризующих строение данного материального образования как единого качественного целого.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Свойства структуры:</a:t>
            </a:r>
          </a:p>
          <a:p>
            <a:pPr lvl="1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– объективна;</a:t>
            </a:r>
          </a:p>
          <a:p>
            <a:pPr lvl="1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– абсолютна;</a:t>
            </a:r>
          </a:p>
          <a:p>
            <a:pPr lvl="1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– конечна;</a:t>
            </a:r>
          </a:p>
          <a:p>
            <a:pPr lvl="1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– специфична.</a:t>
            </a:r>
          </a:p>
          <a:p>
            <a:pPr algn="just"/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Структура связана с качеством.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3708400" y="1109663"/>
            <a:ext cx="49672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>
                <a:latin typeface="Times New Roman" pitchFamily="18" charset="0"/>
                <a:cs typeface="Times New Roman" pitchFamily="18" charset="0"/>
              </a:rPr>
              <a:t>Причина запаха – наличие в составе молекулы вещества ОСМОФОРНЫХ ГРУПП</a:t>
            </a:r>
          </a:p>
          <a:p>
            <a:pPr algn="just"/>
            <a:r>
              <a:rPr lang="ru-RU" sz="2600" b="1">
                <a:latin typeface="Times New Roman" pitchFamily="18" charset="0"/>
                <a:cs typeface="Times New Roman" pitchFamily="18" charset="0"/>
              </a:rPr>
              <a:t> –OH;    –COOH;    – COOR;     R–O–R;     –C</a:t>
            </a:r>
            <a:r>
              <a:rPr lang="ru-RU" sz="2600" b="1" u="sng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N;       </a:t>
            </a:r>
            <a:r>
              <a:rPr lang="ru-RU" sz="2600" b="1" u="sng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NH; </a:t>
            </a:r>
            <a:r>
              <a:rPr lang="ru-RU" sz="26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600" b="1">
                <a:latin typeface="Times New Roman" pitchFamily="18" charset="0"/>
                <a:cs typeface="Times New Roman" pitchFamily="18" charset="0"/>
              </a:rPr>
              <a:t>– NO</a:t>
            </a:r>
            <a:r>
              <a:rPr lang="en-US" sz="26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1979613" y="631825"/>
            <a:ext cx="55483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Связь «свойства» и «структуры».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87438"/>
            <a:ext cx="316706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89363"/>
            <a:ext cx="62833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Прямоугольник 4"/>
          <p:cNvSpPr>
            <a:spLocks noChangeArrowheads="1"/>
          </p:cNvSpPr>
          <p:nvPr/>
        </p:nvSpPr>
        <p:spPr bwMode="auto">
          <a:xfrm>
            <a:off x="4572000" y="5805488"/>
            <a:ext cx="281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запах цветов померанца</a:t>
            </a:r>
          </a:p>
        </p:txBody>
      </p:sp>
      <p:sp>
        <p:nvSpPr>
          <p:cNvPr id="49159" name="Прямоугольник 5"/>
          <p:cNvSpPr>
            <a:spLocks noChangeArrowheads="1"/>
          </p:cNvSpPr>
          <p:nvPr/>
        </p:nvSpPr>
        <p:spPr bwMode="auto">
          <a:xfrm>
            <a:off x="1331913" y="5826125"/>
            <a:ext cx="255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запах цветов черемухи</a:t>
            </a:r>
            <a:endParaRPr lang="ru-RU" b="1" i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971550" y="2274888"/>
            <a:ext cx="7561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Структура и структурные изменения по отношению к качеству играют такую же роль, что и количество.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755650" y="1125538"/>
            <a:ext cx="7777163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 i="1"/>
              <a:t>Отдельное</a:t>
            </a:r>
            <a:r>
              <a:rPr lang="ru-RU" sz="2400" b="1"/>
              <a:t> – нечто самостоятельно существующее и отличающееся по своим свойствам или структуре от других предметов, явлений, процессов.</a:t>
            </a:r>
          </a:p>
          <a:p>
            <a:pPr algn="just"/>
            <a:endParaRPr lang="ru-RU" sz="2400" b="1"/>
          </a:p>
          <a:p>
            <a:pPr algn="just"/>
            <a:r>
              <a:rPr lang="ru-RU" sz="2400" b="1" i="1"/>
              <a:t>Особенное </a:t>
            </a:r>
            <a:r>
              <a:rPr lang="ru-RU" sz="2400" b="1"/>
              <a:t>– специфическое проявление общего (свойства, закона, формы, причины и т.д.).</a:t>
            </a:r>
          </a:p>
          <a:p>
            <a:pPr algn="just"/>
            <a:endParaRPr lang="ru-RU" sz="2400" b="1"/>
          </a:p>
          <a:p>
            <a:pPr algn="just"/>
            <a:r>
              <a:rPr lang="ru-RU" sz="2400" b="1" i="1"/>
              <a:t>Единичное</a:t>
            </a:r>
            <a:r>
              <a:rPr lang="ru-RU" sz="2400" b="1"/>
              <a:t> – свойство, присущее только одному предмету или сам предмет, обладающий такими свойствами.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39750" y="758825"/>
            <a:ext cx="56165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Любой объект или явление обладает:</a:t>
            </a:r>
          </a:p>
          <a:p>
            <a:pPr lvl="1"/>
            <a:r>
              <a:rPr lang="ru-RU" sz="2200" b="1"/>
              <a:t>– единичными признаками;</a:t>
            </a:r>
          </a:p>
          <a:p>
            <a:pPr lvl="1"/>
            <a:r>
              <a:rPr lang="ru-RU" sz="2200" b="1"/>
              <a:t>– особенными чертами;</a:t>
            </a:r>
          </a:p>
          <a:p>
            <a:pPr lvl="1"/>
            <a:r>
              <a:rPr lang="ru-RU" sz="2200" b="1"/>
              <a:t>– общими чертами.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555625" y="2492375"/>
            <a:ext cx="61023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/>
              <a:t>ОБЩЕЕ – свойство, присущее нескольким или всем предметам определенного класса (множества).</a:t>
            </a:r>
          </a:p>
          <a:p>
            <a:endParaRPr lang="ru-RU" sz="2200" b="1" i="1"/>
          </a:p>
          <a:p>
            <a:r>
              <a:rPr lang="ru-RU" sz="2200" b="1" i="1"/>
              <a:t>… «быть четным числом»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79700"/>
            <a:ext cx="22955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555625" y="5157788"/>
            <a:ext cx="457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 i="1"/>
              <a:t>… «быть электропроводным для всех металлов»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718050"/>
            <a:ext cx="2303462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450" y="906463"/>
          <a:ext cx="7345364" cy="2764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4630"/>
                <a:gridCol w="2281301"/>
                <a:gridCol w="816152"/>
                <a:gridCol w="2003281"/>
              </a:tblGrid>
              <a:tr h="67039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ОТДЕЛЬНОЕ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Всеобщее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↓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>
                          <a:effectLst/>
                        </a:rPr>
                        <a:t> </a:t>
                      </a:r>
                      <a:endParaRPr lang="ru-RU" sz="2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Общее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↓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объективные стороны отдельного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</a:tr>
              <a:tr h="670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Особенное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↓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Единичное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693" marR="40693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>
            <a:off x="6012160" y="1556792"/>
            <a:ext cx="360040" cy="1008112"/>
          </a:xfrm>
          <a:prstGeom prst="rightBrace">
            <a:avLst>
              <a:gd name="adj1" fmla="val 8333"/>
              <a:gd name="adj2" fmla="val 48626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79825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765175"/>
            <a:ext cx="7993062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Диалектика «единичного», «общего» и «всеобщего» на примере классификации элементов.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2916238" y="1844675"/>
            <a:ext cx="52562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/>
              <a:t>1. Познание единичного (живое созерцание), возникновение восприятий и представлений.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90675"/>
            <a:ext cx="1958975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755650" y="3213100"/>
            <a:ext cx="741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200" b="1"/>
              <a:t>2. Объединение элементов по некоторым общим («особенным»  признакам).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4337050"/>
            <a:ext cx="60388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11188" y="1201738"/>
            <a:ext cx="3330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3. Поиск единого «общего», объединяющего все химические элементы.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284538"/>
            <a:ext cx="45085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0"/>
            <a:ext cx="4962525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Прямоугольник 2"/>
          <p:cNvSpPr>
            <a:spLocks noChangeArrowheads="1"/>
          </p:cNvSpPr>
          <p:nvPr/>
        </p:nvSpPr>
        <p:spPr bwMode="auto">
          <a:xfrm>
            <a:off x="4640263" y="4046538"/>
            <a:ext cx="3813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b="1"/>
              <a:t>Только Менделеев выделил такое общее свойство  и выразил его в форме периодического закона.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76375" y="765175"/>
            <a:ext cx="6315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/>
              <a:t>Движение познания (и наоборот)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550" y="1557338"/>
          <a:ext cx="6769100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1258"/>
                <a:gridCol w="3267842"/>
              </a:tblGrid>
              <a:tr h="1223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ЕДИНИЧНОЕ   </a:t>
                      </a:r>
                      <a:r>
                        <a:rPr lang="ru-RU" sz="3200" b="1" dirty="0">
                          <a:effectLst/>
                        </a:rPr>
                        <a:t>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</a:rPr>
                        <a:t>конкретное</a:t>
                      </a:r>
                      <a:endParaRPr lang="ru-RU" sz="1800" b="1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ОСОБЕННОЕ  </a:t>
                      </a:r>
                      <a:r>
                        <a:rPr lang="ru-RU" sz="3200" b="1" dirty="0">
                          <a:effectLst/>
                        </a:rPr>
                        <a:t>↔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</a:tr>
              <a:tr h="1079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        ОБЩЕЕ      </a:t>
                      </a:r>
                      <a:r>
                        <a:rPr lang="ru-RU" sz="3200" b="1" dirty="0" smtClean="0">
                          <a:effectLst/>
                        </a:rPr>
                        <a:t>↔</a:t>
                      </a:r>
                      <a:endParaRPr lang="ru-RU" sz="3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научная абстракция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  <a:r>
                        <a:rPr lang="ru-RU" sz="2200" b="1" dirty="0" smtClean="0">
                          <a:effectLst/>
                        </a:rPr>
                        <a:t>ЗАКОН</a:t>
                      </a:r>
                      <a:endParaRPr lang="ru-RU" sz="2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 anchor="ctr"/>
                </a:tc>
              </a:tr>
            </a:tbl>
          </a:graphicData>
        </a:graphic>
      </p:graphicFrame>
      <p:sp>
        <p:nvSpPr>
          <p:cNvPr id="21518" name="Прямоугольник 3"/>
          <p:cNvSpPr>
            <a:spLocks noChangeArrowheads="1"/>
          </p:cNvSpPr>
          <p:nvPr/>
        </p:nvSpPr>
        <p:spPr bwMode="auto">
          <a:xfrm>
            <a:off x="1116013" y="4941888"/>
            <a:ext cx="7056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Такой путь открывает возможность научного предвидения.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№7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Тема№7</Template>
  <TotalTime>0</TotalTime>
  <Words>1574</Words>
  <Application>Microsoft Office PowerPoint</Application>
  <PresentationFormat>Экран (4:3)</PresentationFormat>
  <Paragraphs>219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Тема№7</vt:lpstr>
      <vt:lpstr>Категории диалектики в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Категории диалектики в химии</dc:title>
  <dc:creator>Аленовская Ольга Владимировна</dc:creator>
  <cp:lastModifiedBy>Аленовская Ольга Владимировна</cp:lastModifiedBy>
  <cp:revision>1</cp:revision>
  <dcterms:created xsi:type="dcterms:W3CDTF">2019-01-24T12:03:23Z</dcterms:created>
  <dcterms:modified xsi:type="dcterms:W3CDTF">2019-01-29T11:05:43Z</dcterms:modified>
</cp:coreProperties>
</file>