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20D7-A386-47FD-9AC3-8DC57756DD0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C29F-ECF9-4DA6-8D04-90E1915F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EACE-D589-4AF4-B53A-96E6B39492E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A079-D5DE-4E54-874D-D97BCECFB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5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E67B-D0F4-40E3-8E3B-DC3D857BD96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86E8-886D-4153-A716-D5FE57CF5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7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649-D117-4A3C-9B15-490F900EDEC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B91D-A74F-4067-8398-923C62A17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3D6E-8FF0-4539-B07D-D44DC7957627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D5C1-5CC5-4F0C-BC7B-F4808FA9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B192-4E99-41DE-AAEF-E45FFD937649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5036-9589-4E82-A56D-6F8384C6F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2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65C9-B4E1-40A2-BA5E-BA878470E17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6817-DD39-4339-B336-AD5175E6A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8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45E0-9240-4A4C-ADDD-7559E238920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BC3B-D1CA-4C53-A24E-343B8FD79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1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BF00-5540-49E8-A927-3BA1B1F2A547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E78B-3D6A-4F98-8725-13BF122E8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FEFB-32D8-4260-BB35-427A0800E3B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2932-B2ED-4845-BD84-2C543E40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2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5EB3-616C-450B-BAAA-D566A92D9085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5085-2F7A-4AB2-9BC3-53871A4E7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C5091-626A-4226-B214-3D765B51D89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CC62288-4A51-450C-BA30-C0E9C69CC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700" r:id="rId5"/>
    <p:sldLayoutId id="2147483693" r:id="rId6"/>
    <p:sldLayoutId id="2147483694" r:id="rId7"/>
    <p:sldLayoutId id="2147483701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8775" y="1989138"/>
            <a:ext cx="8893175" cy="99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/>
              <a:t>1.	Определение науки.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/>
              <a:t>2.	Основные этапы развития науки.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/>
              <a:t>3.	Понятие о научном знании.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400" b="1" dirty="0" smtClean="0"/>
              <a:t>4.	Методы научного познания.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750888" y="620713"/>
            <a:ext cx="754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latin typeface="Impact" pitchFamily="34" charset="0"/>
              </a:rPr>
              <a:t>Методологические основы научного знания</a:t>
            </a: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34925" y="390525"/>
            <a:ext cx="1417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Тема №1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14800"/>
            <a:ext cx="33813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697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chemeClr val="accent1"/>
                </a:solidFill>
              </a:rPr>
              <a:t>І</a:t>
            </a:r>
            <a:r>
              <a:rPr lang="uk-UA" sz="2800" b="1"/>
              <a:t> Древний Восток (Египет, Индия, Китай)</a:t>
            </a:r>
            <a:endParaRPr lang="ru-RU" sz="2800" b="1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9650"/>
            <a:ext cx="4089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6196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68313" y="549275"/>
            <a:ext cx="7920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ІІ</a:t>
            </a:r>
            <a:r>
              <a:rPr lang="ru-RU" sz="2400" b="1"/>
              <a:t> Древнегреческая наука (Демокрит, Аристотель)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5148263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36875"/>
            <a:ext cx="435927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4925" y="404813"/>
            <a:ext cx="9217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/>
              <a:t>Арабский Восток и Средняя Азия (Ибн Сина, Бируни и др.)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316865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755650" y="98107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АСТРОНОМИЯ</a:t>
            </a:r>
          </a:p>
        </p:txBody>
      </p: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5219700" y="981075"/>
            <a:ext cx="175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МЕДИЦИНА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84550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3276600" y="4024313"/>
            <a:ext cx="1779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ГЕОГРАФИЯ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3190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1438" y="476250"/>
            <a:ext cx="90376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/>
              <a:t>Европа (схоластика, алхимия, астрология, Галилей, Декарт, Ньютон)</a:t>
            </a:r>
          </a:p>
        </p:txBody>
      </p:sp>
      <p:pic>
        <p:nvPicPr>
          <p:cNvPr id="18435" name="Picture 2" descr="Картинки по запросу Европа (схоластика, алхимия, астрология, Галилей, Декарт, Ньютон)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52513"/>
            <a:ext cx="3924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Картинки по запросу ДЕКАРТ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52513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Картинки по запросу ньютон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05213"/>
            <a:ext cx="407193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549275"/>
            <a:ext cx="85693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</a:rPr>
              <a:t>ЗНАНИЕ</a:t>
            </a:r>
            <a:r>
              <a:rPr lang="ru-RU" sz="2200" b="1"/>
              <a:t> – это проверенный практикой результат познания действительности, правильное ее отражение в сознании человека.</a:t>
            </a:r>
          </a:p>
          <a:p>
            <a:r>
              <a:rPr lang="ru-RU" sz="2200" b="1"/>
              <a:t>Функции знания – обобщение разрозненных представлений о законах природы, общества, мышления.</a:t>
            </a:r>
          </a:p>
          <a:p>
            <a:r>
              <a:rPr lang="ru-RU" sz="2200" b="1">
                <a:solidFill>
                  <a:schemeClr val="accent1"/>
                </a:solidFill>
              </a:rPr>
              <a:t>ПОЗНАНИЕ</a:t>
            </a:r>
            <a:r>
              <a:rPr lang="ru-RU" sz="2200" b="1"/>
              <a:t> – движение человеческой мысли от незнания к знанию.</a:t>
            </a:r>
          </a:p>
          <a:p>
            <a:r>
              <a:rPr lang="ru-RU" sz="2200" b="1">
                <a:solidFill>
                  <a:schemeClr val="accent1"/>
                </a:solidFill>
              </a:rPr>
              <a:t>Цель познания </a:t>
            </a:r>
            <a:r>
              <a:rPr lang="ru-RU" sz="2200" b="1"/>
              <a:t>– достижение истинных знаний (законов, учений, теоретических положений, выводов), которые подтверждены практикой и существуют объективно, независимо от нас.</a:t>
            </a:r>
          </a:p>
        </p:txBody>
      </p:sp>
      <p:pic>
        <p:nvPicPr>
          <p:cNvPr id="19459" name="Picture 2" descr="Картинки по запросу познан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005263"/>
            <a:ext cx="23749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Картинки по запросу познани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03663"/>
            <a:ext cx="384016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Знание:</a:t>
            </a:r>
          </a:p>
          <a:p>
            <a:r>
              <a:rPr lang="ru-RU" sz="2400" b="1"/>
              <a:t>– относительное;</a:t>
            </a:r>
          </a:p>
          <a:p>
            <a:r>
              <a:rPr lang="ru-RU" sz="2400" b="1"/>
              <a:t>– абсолютное.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428625"/>
            <a:ext cx="582136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250825" y="2416175"/>
            <a:ext cx="2952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D0101"/>
                </a:solidFill>
              </a:rPr>
              <a:t>Познание:</a:t>
            </a:r>
          </a:p>
          <a:p>
            <a:r>
              <a:rPr lang="ru-RU" sz="2400" b="1">
                <a:solidFill>
                  <a:srgbClr val="000000"/>
                </a:solidFill>
              </a:rPr>
              <a:t>– чувственное (непосредственная связь человека с окружающей средой);</a:t>
            </a: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179388" y="4797425"/>
            <a:ext cx="72723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– рациональное (теория) – опосредованное и обобщенное отражение в мозге человека существенных свойств и связей между объектами.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5400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Элементы чувственного познания</a:t>
            </a:r>
          </a:p>
          <a:p>
            <a:r>
              <a:rPr lang="ru-RU" sz="2400" b="1"/>
              <a:t>ОЩУЩЕНИЯ</a:t>
            </a:r>
          </a:p>
          <a:p>
            <a:r>
              <a:rPr lang="ru-RU" sz="2400" b="1"/>
              <a:t>ВОСПРИЯТИЕ</a:t>
            </a:r>
          </a:p>
          <a:p>
            <a:r>
              <a:rPr lang="ru-RU" sz="2400" b="1"/>
              <a:t>ПРЕДСТАВЛЕНИЕ</a:t>
            </a:r>
          </a:p>
          <a:p>
            <a:r>
              <a:rPr lang="ru-RU" sz="2400" b="1"/>
              <a:t>ВООБРАЖЕНИЕ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6004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Картинки по запросу ПРЕДСТАВЛЕНИ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16175"/>
            <a:ext cx="32416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540125"/>
            <a:ext cx="54308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7921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Формы рационального познания</a:t>
            </a:r>
          </a:p>
          <a:p>
            <a:r>
              <a:rPr lang="ru-RU" sz="2400" b="1"/>
              <a:t>1.	абстрактное мышление</a:t>
            </a:r>
          </a:p>
          <a:p>
            <a:r>
              <a:rPr lang="ru-RU" sz="2400" b="1"/>
              <a:t>2.	логические рассуждения</a:t>
            </a:r>
          </a:p>
          <a:p>
            <a:r>
              <a:rPr lang="ru-RU" sz="2400" b="1">
                <a:solidFill>
                  <a:schemeClr val="accent1"/>
                </a:solidFill>
              </a:rPr>
              <a:t>Структурные элементы рационального познания</a:t>
            </a:r>
          </a:p>
          <a:p>
            <a:r>
              <a:rPr lang="ru-RU" sz="2400" b="1"/>
              <a:t>- понятие</a:t>
            </a:r>
          </a:p>
          <a:p>
            <a:r>
              <a:rPr lang="ru-RU" sz="2400" b="1"/>
              <a:t>- суждение</a:t>
            </a:r>
          </a:p>
          <a:p>
            <a:r>
              <a:rPr lang="ru-RU" sz="2400" b="1"/>
              <a:t>- умозаключение</a:t>
            </a:r>
          </a:p>
        </p:txBody>
      </p:sp>
      <p:pic>
        <p:nvPicPr>
          <p:cNvPr id="22531" name="Picture 2" descr="Будьте аккуратнее с умозаключениям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420938"/>
            <a:ext cx="477837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3819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640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Научная идея </a:t>
            </a:r>
            <a:r>
              <a:rPr lang="ru-RU" sz="2400" b="1"/>
              <a:t>- это интуитивное объяснение явления без осознания всей совокупности связей</a:t>
            </a:r>
          </a:p>
        </p:txBody>
      </p:sp>
      <p:pic>
        <p:nvPicPr>
          <p:cNvPr id="23555" name="Picture 2" descr="новая эволюционная причина того, почему многие недокормленные лабораторные животные живут дольше -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9288"/>
            <a:ext cx="623252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Гипотеза</a:t>
            </a:r>
            <a:r>
              <a:rPr lang="ru-RU" sz="2400" b="1"/>
              <a:t> (от греч. </a:t>
            </a:r>
            <a:r>
              <a:rPr lang="en-US" sz="2400" b="1"/>
              <a:t>hypothesis</a:t>
            </a:r>
            <a:r>
              <a:rPr lang="ru-RU" sz="2400" b="1"/>
              <a:t> – основание, предположение) – это предположение о причине, которая вызывает данное следствие</a:t>
            </a:r>
            <a:endParaRPr lang="ru-RU" sz="240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0371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01963"/>
            <a:ext cx="514826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1500" y="446088"/>
            <a:ext cx="58324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НАУКА </a:t>
            </a:r>
            <a:r>
              <a:rPr lang="ru-RU" sz="3600" b="1" dirty="0">
                <a:latin typeface="+mn-lt"/>
                <a:cs typeface="+mn-cs"/>
              </a:rPr>
              <a:t>– это сфера исследовательской деятельности, направленная на получение новых знаний о природе, обществе и мышлении.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46088"/>
            <a:ext cx="27368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364038"/>
            <a:ext cx="4092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419600"/>
            <a:ext cx="399415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07950" y="404813"/>
            <a:ext cx="885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</a:rPr>
              <a:t>Методология науки </a:t>
            </a:r>
            <a:r>
              <a:rPr lang="ru-RU" sz="2800" b="1"/>
              <a:t>– это учение о принципах построения, способах и формах научного познания.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73188"/>
            <a:ext cx="72009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/>
              <a:t>МЕТОДЫ НАУЧНОГО ПОЗНАНИЯ</a:t>
            </a:r>
          </a:p>
          <a:p>
            <a:r>
              <a:rPr lang="ru-RU" sz="2000" b="1">
                <a:solidFill>
                  <a:schemeClr val="accent1"/>
                </a:solidFill>
              </a:rPr>
              <a:t>ПУТЬ ПОЗНА</a:t>
            </a:r>
            <a:r>
              <a:rPr lang="ru-RU" sz="2000" b="1"/>
              <a:t>НИЯ – ОТ ЖИВОГО СОЗЕРЦАНИЯ К АБСТАКТНОМУ МЫШЛЕНИЮ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06500"/>
            <a:ext cx="33845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3175" y="3141663"/>
            <a:ext cx="8890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</a:rPr>
              <a:t>МЕТОД</a:t>
            </a:r>
            <a:r>
              <a:rPr lang="ru-RU" sz="2000" b="1"/>
              <a:t> – ЭТО СПОСОБ ТЕОРЕТИЧЕСКОГО ИЛИ ЭКСПЕРИМЕНТАЛЬНОГО ИССЛЕДОВАНИЯ ЯВЛЕНИЯ ИЛИ ПРОЦЕССА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2257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50825" y="549275"/>
            <a:ext cx="8424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МЕТОДОЛОГИЯ</a:t>
            </a:r>
            <a:r>
              <a:rPr lang="ru-RU" sz="2400" b="1"/>
              <a:t> – ЭТО УЧЕНИЕ О МЕТОДАХ И СРЕДСТВАХ ДЕЯТЕЛЬНОСТИ</a:t>
            </a:r>
            <a:endParaRPr lang="ru-RU" sz="240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03350"/>
            <a:ext cx="26384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708275"/>
            <a:ext cx="4568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79388" y="1052513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1. </a:t>
            </a:r>
            <a:r>
              <a:rPr lang="ru-RU" sz="2400" b="1">
                <a:solidFill>
                  <a:schemeClr val="accent1"/>
                </a:solidFill>
              </a:rPr>
              <a:t>АНАЛИЗ</a:t>
            </a:r>
            <a:r>
              <a:rPr lang="ru-RU" sz="2400" b="1"/>
              <a:t> (ОТ ГРЕЧ. ANALYSIS) – разложение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187450" y="404813"/>
            <a:ext cx="745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ОСНОВНЫЕ ОБЩЕНАУЧНЫЕ МЕТОДЫ</a:t>
            </a:r>
          </a:p>
        </p:txBody>
      </p:sp>
      <p:pic>
        <p:nvPicPr>
          <p:cNvPr id="28676" name="Picture 2" descr="Картинки по запросу АНАЛИЗ МЕТОД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4475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Картинки по запросу МЕТОД СЕЧЕНИЯ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531938"/>
            <a:ext cx="2676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196850" y="3521075"/>
            <a:ext cx="844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2. </a:t>
            </a:r>
            <a:r>
              <a:rPr lang="ru-RU" sz="2400" b="1">
                <a:solidFill>
                  <a:schemeClr val="accent1"/>
                </a:solidFill>
              </a:rPr>
              <a:t>СИНТЕЗ</a:t>
            </a:r>
            <a:r>
              <a:rPr lang="ru-RU" sz="2400" b="1"/>
              <a:t> (ОТ ГРЕЧ. </a:t>
            </a:r>
            <a:r>
              <a:rPr lang="en-US" sz="2400" b="1"/>
              <a:t>SYNTHESIS) – </a:t>
            </a:r>
            <a:r>
              <a:rPr lang="ru-RU" sz="2400" b="1"/>
              <a:t>соединение</a:t>
            </a:r>
          </a:p>
        </p:txBody>
      </p:sp>
      <p:pic>
        <p:nvPicPr>
          <p:cNvPr id="28679" name="Picture 4" descr="Картинки по запросу СИНТЕЗ ТЕОРЕТИЧЕСКИЙ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83038"/>
            <a:ext cx="428148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95288" y="692150"/>
            <a:ext cx="451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3. </a:t>
            </a:r>
            <a:r>
              <a:rPr lang="ru-RU" sz="2400" b="1">
                <a:solidFill>
                  <a:schemeClr val="accent1"/>
                </a:solidFill>
              </a:rPr>
              <a:t>ИНДУКЦИЯ</a:t>
            </a:r>
            <a:r>
              <a:rPr lang="ru-RU" sz="2400" b="1"/>
              <a:t> И </a:t>
            </a:r>
            <a:r>
              <a:rPr lang="ru-RU" sz="2400" b="1">
                <a:solidFill>
                  <a:schemeClr val="accent1"/>
                </a:solidFill>
              </a:rPr>
              <a:t>ДЕДУКЦИЯ</a:t>
            </a:r>
          </a:p>
        </p:txBody>
      </p:sp>
      <p:pic>
        <p:nvPicPr>
          <p:cNvPr id="29699" name="Picture 2" descr="Картинки по запросу ИНДУКЦИЯ И ДЕДУКЦ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0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Картинки по запросу ИНДУКЦИЯ И ДЕДУКЦИЯ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02063"/>
            <a:ext cx="5689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250825" y="566738"/>
            <a:ext cx="2303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4. </a:t>
            </a:r>
            <a:r>
              <a:rPr lang="ru-RU" sz="2400" b="1">
                <a:solidFill>
                  <a:schemeClr val="accent1"/>
                </a:solidFill>
              </a:rPr>
              <a:t>АНАЛОГИЯ</a:t>
            </a:r>
          </a:p>
        </p:txBody>
      </p:sp>
      <p:pic>
        <p:nvPicPr>
          <p:cNvPr id="30723" name="Picture 2" descr="Картинки по запросу АНАЛОГ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581025"/>
            <a:ext cx="30368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Картинки по запросу АНАЛОГИЯ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640013"/>
            <a:ext cx="39211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98513"/>
            <a:ext cx="32766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07950" y="620713"/>
            <a:ext cx="871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5. </a:t>
            </a:r>
            <a:r>
              <a:rPr lang="ru-RU" sz="2400" b="1">
                <a:solidFill>
                  <a:schemeClr val="accent1"/>
                </a:solidFill>
              </a:rPr>
              <a:t>МОДЕЛИРОВАНИЕ</a:t>
            </a:r>
            <a:r>
              <a:rPr lang="ru-RU" sz="2400" b="1"/>
              <a:t> ( ОТ ЛАТ. </a:t>
            </a:r>
            <a:r>
              <a:rPr lang="en-US" sz="2400" b="1"/>
              <a:t>MODULUS</a:t>
            </a:r>
            <a:r>
              <a:rPr lang="ru-RU" sz="2400" b="1"/>
              <a:t> – МЕРА, ОБРАЗЕЦ)</a:t>
            </a:r>
            <a:endParaRPr lang="ru-RU" sz="2400"/>
          </a:p>
        </p:txBody>
      </p:sp>
      <p:pic>
        <p:nvPicPr>
          <p:cNvPr id="31747" name="Picture 2" descr="3d_mode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436688"/>
            <a:ext cx="4638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Картинки по запросу МОДЕЛИРОВАНИ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73463"/>
            <a:ext cx="5210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063625"/>
            <a:ext cx="23701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17475" y="549275"/>
            <a:ext cx="903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6. </a:t>
            </a:r>
            <a:r>
              <a:rPr lang="ru-RU" sz="2400" b="1">
                <a:solidFill>
                  <a:schemeClr val="accent1"/>
                </a:solidFill>
              </a:rPr>
              <a:t>АБСТРАГИРОВАНИЕ</a:t>
            </a:r>
            <a:r>
              <a:rPr lang="ru-RU" sz="2400" b="1"/>
              <a:t> (ОТ ЛАТ. </a:t>
            </a:r>
            <a:r>
              <a:rPr lang="en-US" sz="2400" b="1"/>
              <a:t>ABSTRACTIO</a:t>
            </a:r>
            <a:r>
              <a:rPr lang="ru-RU" sz="2400" b="1"/>
              <a:t> – ОТВЛЕЧЕНИЕ)</a:t>
            </a:r>
            <a:endParaRPr lang="ru-RU" sz="2400"/>
          </a:p>
        </p:txBody>
      </p:sp>
      <p:pic>
        <p:nvPicPr>
          <p:cNvPr id="32771" name="Picture 2" descr="абстрагирование метод позн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36563" y="836613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7. </a:t>
            </a:r>
            <a:r>
              <a:rPr lang="ru-RU" sz="2400" b="1">
                <a:solidFill>
                  <a:schemeClr val="accent1"/>
                </a:solidFill>
              </a:rPr>
              <a:t>КОНКРЕТИЗАЦИЯ</a:t>
            </a:r>
            <a:r>
              <a:rPr lang="ru-RU" sz="2400" b="1"/>
              <a:t> (ОТ ЛАТ. </a:t>
            </a:r>
            <a:r>
              <a:rPr lang="en-US" sz="2400" b="1"/>
              <a:t>CONCRETUS</a:t>
            </a:r>
            <a:r>
              <a:rPr lang="ru-RU" sz="2400" b="1"/>
              <a:t> – СГУЩЕННЫЙ, УПЛОТНЕННЫЙ, СРОСШИЙСЯ</a:t>
            </a:r>
            <a:r>
              <a:rPr lang="ru-RU" b="1"/>
              <a:t>)</a:t>
            </a:r>
            <a:endParaRPr lang="ru-RU"/>
          </a:p>
        </p:txBody>
      </p:sp>
      <p:pic>
        <p:nvPicPr>
          <p:cNvPr id="33795" name="Picture 2" descr="Картинки по запросу КОНКРЕТИЗАЦ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916113"/>
            <a:ext cx="4392612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323850" y="692150"/>
            <a:ext cx="324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8. </a:t>
            </a:r>
            <a:r>
              <a:rPr lang="ru-RU" sz="2400" b="1">
                <a:solidFill>
                  <a:schemeClr val="accent1"/>
                </a:solidFill>
              </a:rPr>
              <a:t>ФОРМАЛИЗАЦИЯ</a:t>
            </a:r>
          </a:p>
        </p:txBody>
      </p:sp>
      <p:pic>
        <p:nvPicPr>
          <p:cNvPr id="34819" name="Picture 2" descr="Картинки по запросу ФОРМАЛИЗАЦ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62404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4671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868863"/>
            <a:ext cx="2628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60888"/>
            <a:ext cx="25781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4300" y="830263"/>
            <a:ext cx="41830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Признаки науки:</a:t>
            </a:r>
          </a:p>
        </p:txBody>
      </p:sp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414338" y="1666875"/>
            <a:ext cx="85359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1.	Совокупность объективных знаний.</a:t>
            </a:r>
          </a:p>
          <a:p>
            <a:r>
              <a:rPr lang="ru-RU" sz="3200" b="1"/>
              <a:t>2.	Деятельность, направленная на получение новых достоверных знаний.</a:t>
            </a:r>
          </a:p>
          <a:p>
            <a:r>
              <a:rPr lang="ru-RU" sz="3200" b="1"/>
              <a:t>3.	Совокупность социальных институтов, обеспечивающих существование и развитие познания и знания.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411163" y="620713"/>
            <a:ext cx="280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9. </a:t>
            </a:r>
            <a:r>
              <a:rPr lang="ru-RU" sz="2400" b="1">
                <a:solidFill>
                  <a:schemeClr val="accent1"/>
                </a:solidFill>
              </a:rPr>
              <a:t>НАБЛЮДЕНИЕ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20713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0138"/>
            <a:ext cx="4105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79388" y="6207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10. </a:t>
            </a:r>
            <a:r>
              <a:rPr lang="ru-RU" sz="2400" b="1">
                <a:solidFill>
                  <a:schemeClr val="accent1"/>
                </a:solidFill>
              </a:rPr>
              <a:t>ЭКСПЕРИМЕНТ</a:t>
            </a:r>
            <a:r>
              <a:rPr lang="ru-RU" sz="2400" b="1"/>
              <a:t> (ОТ ЛАТ. EXPERIMENTUM – ПРОБА, ОПЫТ)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46225"/>
            <a:ext cx="54006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13213"/>
            <a:ext cx="33718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575" y="404813"/>
            <a:ext cx="87884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Цель науки </a:t>
            </a:r>
            <a:r>
              <a:rPr lang="ru-RU" sz="3200" b="1" dirty="0">
                <a:latin typeface="+mn-lt"/>
                <a:cs typeface="+mn-cs"/>
              </a:rPr>
              <a:t>– получение знаний о субъективном и объективном мире</a:t>
            </a:r>
            <a:r>
              <a:rPr lang="ru-RU" dirty="0">
                <a:latin typeface="+mn-lt"/>
                <a:cs typeface="+mn-cs"/>
              </a:rPr>
              <a:t>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484313"/>
            <a:ext cx="663575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933825"/>
            <a:ext cx="280352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14613"/>
            <a:ext cx="80645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338" y="415925"/>
            <a:ext cx="32686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Функции науки: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77800" y="923925"/>
            <a:ext cx="8715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1.	Производительная сила общества.</a:t>
            </a:r>
          </a:p>
          <a:p>
            <a:r>
              <a:rPr lang="ru-RU" sz="3200" b="1"/>
              <a:t>2.	Мировоззренческая функция.</a:t>
            </a:r>
          </a:p>
          <a:p>
            <a:r>
              <a:rPr lang="ru-RU" sz="3200" b="1"/>
              <a:t>3.	Образовательная функция.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411413" y="333375"/>
            <a:ext cx="4795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</a:rPr>
              <a:t>КЛАССИФИКАЦИЯ НАУК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-36513" y="692150"/>
            <a:ext cx="93249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/>
              <a:t>1. Классификация в зависимости от предмета и метода познания</a:t>
            </a:r>
          </a:p>
        </p:txBody>
      </p:sp>
      <p:pic>
        <p:nvPicPr>
          <p:cNvPr id="11268" name="Picture 2" descr="Картинки по запросу классификация наук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4113"/>
            <a:ext cx="59039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675" y="5445125"/>
            <a:ext cx="5995988" cy="1323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latin typeface="+mn-lt"/>
                <a:cs typeface="+mn-cs"/>
              </a:rPr>
              <a:t>Код отрасли науки </a:t>
            </a:r>
            <a:r>
              <a:rPr lang="ru-RU" sz="2000" b="1" dirty="0">
                <a:latin typeface="+mn-lt"/>
                <a:cs typeface="+mn-cs"/>
              </a:rPr>
              <a:t>02.00.00 Химические науки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02.00.01 Неорганическая химия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02.00.02 Аналитическая химия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03.00.03 Органическая химия и т.д.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77863" y="620713"/>
            <a:ext cx="813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/>
              <a:t>2. Классификация в зависимости от метода познания: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57163" y="1196975"/>
            <a:ext cx="8878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– эмпирические науки (непосредственный контакт с действительностью);</a:t>
            </a:r>
          </a:p>
          <a:p>
            <a:r>
              <a:rPr lang="ru-RU" sz="2400" b="1"/>
              <a:t>– теоретические науки (формулируются законы наук);</a:t>
            </a:r>
          </a:p>
        </p:txBody>
      </p:sp>
      <p:pic>
        <p:nvPicPr>
          <p:cNvPr id="1229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636838"/>
            <a:ext cx="3810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2636838"/>
            <a:ext cx="24526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71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/>
              <a:t>3. Классификация наук по отношению к практике: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60363" y="1139825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– фундаментальные (цель – познание основных законов природы, общества и мышления);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08063"/>
            <a:ext cx="3343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360363" y="3948113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–  прикладные (практическая реализация результатов деятельности фундаментальных отраслей).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719513"/>
            <a:ext cx="373062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692275" y="404813"/>
            <a:ext cx="6224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ОСНОВНЫЕ ЭТАПЫ РАЗВИТИЯ НАУКИ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07950" y="866775"/>
            <a:ext cx="8856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І</a:t>
            </a:r>
            <a:r>
              <a:rPr lang="ru-RU" sz="2400" b="1"/>
              <a:t> Древний Восток (Египет, Индия, Китай)</a:t>
            </a:r>
          </a:p>
          <a:p>
            <a:r>
              <a:rPr lang="ru-RU" sz="2400" b="1">
                <a:solidFill>
                  <a:schemeClr val="accent1"/>
                </a:solidFill>
              </a:rPr>
              <a:t>ІІ</a:t>
            </a:r>
            <a:r>
              <a:rPr lang="ru-RU" sz="2400" b="1"/>
              <a:t> Древнегреческая наука (Демокрит, Аристотель) «Физики» от греч. «фюзис» – природа.</a:t>
            </a:r>
          </a:p>
          <a:p>
            <a:r>
              <a:rPr lang="ru-RU" sz="2400" b="1">
                <a:solidFill>
                  <a:schemeClr val="accent1"/>
                </a:solidFill>
              </a:rPr>
              <a:t>ІІІ</a:t>
            </a:r>
            <a:r>
              <a:rPr lang="ru-RU" sz="2400" b="1"/>
              <a:t> Средневековье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0113" y="2619375"/>
          <a:ext cx="6480175" cy="1673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1683"/>
                <a:gridCol w="3678492"/>
              </a:tblGrid>
              <a:tr h="3461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Средневековье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              </a:t>
                      </a:r>
                      <a:r>
                        <a:rPr lang="ru-RU" sz="2000" b="1" dirty="0" smtClean="0">
                          <a:effectLst/>
                        </a:rPr>
                        <a:t>         </a:t>
                      </a:r>
                      <a:r>
                        <a:rPr lang="ru-RU" sz="2000" b="1" dirty="0">
                          <a:effectLst/>
                        </a:rPr>
                        <a:t>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Арабский Восток и Средняя Азия (Ибн Сина, Бируни и </a:t>
                      </a:r>
                      <a:r>
                        <a:rPr lang="ru-RU" sz="2000" b="1" dirty="0" smtClean="0">
                          <a:effectLst/>
                        </a:rPr>
                        <a:t>др.)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</a:t>
                      </a:r>
                      <a:r>
                        <a:rPr lang="ru-RU" sz="2000" b="1" dirty="0">
                          <a:effectLst/>
                        </a:rPr>
                        <a:t>↓</a:t>
                      </a:r>
                    </a:p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Европа (схоластика, алхимия, астрология, Галилей, Декарт, Ньютон)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14350" name="Прямоугольник 5"/>
          <p:cNvSpPr>
            <a:spLocks noChangeArrowheads="1"/>
          </p:cNvSpPr>
          <p:nvPr/>
        </p:nvSpPr>
        <p:spPr bwMode="auto">
          <a:xfrm>
            <a:off x="231775" y="4724400"/>
            <a:ext cx="851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IV</a:t>
            </a:r>
            <a:r>
              <a:rPr lang="ru-RU" sz="2400" b="1"/>
              <a:t> Рождение современной науки с середины 19 века (теория относительности Эйнштейна)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199</TotalTime>
  <Words>557</Words>
  <Application>Microsoft Office PowerPoint</Application>
  <PresentationFormat>Экран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Impact</vt:lpstr>
      <vt:lpstr>Calibri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Аленовская Ольга Владимировна</cp:lastModifiedBy>
  <cp:revision>28</cp:revision>
  <dcterms:created xsi:type="dcterms:W3CDTF">2017-09-04T05:48:37Z</dcterms:created>
  <dcterms:modified xsi:type="dcterms:W3CDTF">2019-01-29T08:41:33Z</dcterms:modified>
</cp:coreProperties>
</file>