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73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C972-BD7C-4660-BC3E-2A9511276C53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9EF17-5A6B-4542-9945-14644E396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7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32A54-0CD0-4DF8-82E4-08EFDCAE66D3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5C46-59F2-4155-A6BD-637E1243E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0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4785-8EA4-4662-A459-5E5C57229D74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3B33-3FAD-442E-A278-D8298FF76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2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E823-CE76-4B8D-A7F4-61DDD4CF1710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BEBF-1331-491F-B2F6-405403164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0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D505-3514-48F9-AB67-E0484B910B81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352B-93CE-4A35-8810-A7754D370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3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1CD0-57E7-4BC1-8405-85A60B20AAA0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A4F8A-9DFB-4FBD-A0C6-39DC8D39B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38E7-ED03-4AD0-929D-0C957845439B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4527-1818-4BC1-B210-571A0F4D9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9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8416-2246-4881-A2EF-ECD77B858BFE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986D-7101-4036-9A8B-A64A69D0A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ABEA-F987-4882-975E-37FF8584C20C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18BC3-4F94-4C6E-8BA9-3E3E016F3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37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5BE7-32BF-4429-99FD-462435191736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5FBF2-EA24-4B80-9E0E-6D9AE0796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808D-1DCD-4EE4-B55F-F8CCD47CA05F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3B2A-95FC-4C20-9983-04256C60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9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B10E10-463A-4BAF-8C6E-9037F9BB300D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D325DC-3D34-4903-B71C-FC127EB54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82" r:id="rId3"/>
    <p:sldLayoutId id="2147483779" r:id="rId4"/>
    <p:sldLayoutId id="2147483778" r:id="rId5"/>
    <p:sldLayoutId id="2147483777" r:id="rId6"/>
    <p:sldLayoutId id="2147483776" r:id="rId7"/>
    <p:sldLayoutId id="2147483775" r:id="rId8"/>
    <p:sldLayoutId id="2147483783" r:id="rId9"/>
    <p:sldLayoutId id="2147483774" r:id="rId10"/>
    <p:sldLayoutId id="214748377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prural.ru/upload/articles/actual-seo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hitech-news.ru/wp-content/uploads/2017/07/1500649827_baltiya.jpg" TargetMode="Externa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188" y="4076700"/>
            <a:ext cx="8424862" cy="88265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9600" b="1" dirty="0"/>
              <a:t>1.	Выбор направления научного исследования и его цели.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9600" b="1" dirty="0"/>
              <a:t>2.	Постановка научно-технической проблемы. Этапы научно-исследовательской работы.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9600" b="1" dirty="0"/>
              <a:t>3.	Актуальность и научная новизна исследования.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187" y="916658"/>
            <a:ext cx="7175352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</a:rPr>
              <a:t>ВЫБОР НАПРАВЛЕНИЯ НАУЧНОГО ИССЛЕДОВАНИЯ. ПОСТАНОВКА НАУЧНО-ТЕХНИЧЕСКОЙ ПРОБЛЕМЫ И ЭТАПЫ НАУЧНО-ИССЛЕДОВАТЕЛЬСКОЙ РАБОТЫ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250825" y="333375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Тема №2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pic>
        <p:nvPicPr>
          <p:cNvPr id="30725" name="Picture 5" descr="Картинки по запросу каликсаре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pic>
        <p:nvPicPr>
          <p:cNvPr id="31749" name="Picture 5" descr="Картинки по запросу каликсаре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pic>
        <p:nvPicPr>
          <p:cNvPr id="32773" name="Picture 5" descr="Картинки по запросу валиномицин калий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9288"/>
            <a:ext cx="7704137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xfrm>
            <a:off x="1793875" y="4724400"/>
            <a:ext cx="6511925" cy="1225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>
              <a:buFont typeface="Georgia" pitchFamily="18" charset="0"/>
              <a:buNone/>
            </a:pPr>
            <a:r>
              <a:rPr lang="ru-RU" sz="1400" smtClean="0">
                <a:solidFill>
                  <a:schemeClr val="tx1"/>
                </a:solidFill>
                <a:effectLst/>
              </a:rPr>
              <a:t>Коллоидные квантовые точки – полупроводниковые нанокристаллы с размером в диапазоне 2-10 нанометров, состоящие из 103-105атомов, созданные на основе неорганических полупровод-никовых материалов Si, InP, CdSe и т.д., покрытые монослоем стабилизатора («шубой» из органических молекул).</a:t>
            </a:r>
            <a:r>
              <a:rPr lang="ru-RU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pic>
        <p:nvPicPr>
          <p:cNvPr id="33797" name="Picture 5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9275"/>
            <a:ext cx="5903912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50825" y="115888"/>
            <a:ext cx="8642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ЭТАПЫ НИР:</a:t>
            </a:r>
          </a:p>
          <a:p>
            <a:r>
              <a:rPr lang="ru-RU" sz="2400" b="1"/>
              <a:t>1. Формулировка темы.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1813"/>
            <a:ext cx="4572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250825" y="1125538"/>
            <a:ext cx="46085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2. Формулировка цели и задачи исследования.</a:t>
            </a:r>
          </a:p>
          <a:p>
            <a:endParaRPr lang="ru-RU" sz="2400" b="1"/>
          </a:p>
          <a:p>
            <a:r>
              <a:rPr lang="ru-RU" sz="2400" b="1"/>
              <a:t>3. Теоретические исследования.</a:t>
            </a:r>
          </a:p>
          <a:p>
            <a:endParaRPr lang="ru-RU" sz="2400" b="1"/>
          </a:p>
          <a:p>
            <a:r>
              <a:rPr lang="ru-RU" sz="2400" b="1"/>
              <a:t>4. Экспериментальные исследования.</a:t>
            </a:r>
          </a:p>
          <a:p>
            <a:endParaRPr lang="ru-RU" sz="2400" b="1"/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250825" y="4292600"/>
            <a:ext cx="77771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5. Анализ и оформление научных исследований.</a:t>
            </a:r>
          </a:p>
          <a:p>
            <a:endParaRPr lang="ru-RU" sz="2400" b="1">
              <a:solidFill>
                <a:srgbClr val="000000"/>
              </a:solidFill>
            </a:endParaRPr>
          </a:p>
          <a:p>
            <a:r>
              <a:rPr lang="ru-RU" sz="2400" b="1">
                <a:solidFill>
                  <a:srgbClr val="000000"/>
                </a:solidFill>
              </a:rPr>
              <a:t>6. Внедрение результатов исследования, определение экономического эффекта.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042988" y="188913"/>
            <a:ext cx="73453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АКТУАЛЬНОСТЬ И НАУЧНАЯ НОВИЗНА ИССЛЕДОВАНИЯ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68275" y="977900"/>
            <a:ext cx="8748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7030A0"/>
                </a:solidFill>
              </a:rPr>
              <a:t>АКТУАЛЬНОСТЬ</a:t>
            </a:r>
            <a:r>
              <a:rPr lang="ru-RU" sz="2200" b="1"/>
              <a:t> означает, что поставленные задачи требуют скорейшего решения для практики или химической науки.</a:t>
            </a:r>
          </a:p>
        </p:txBody>
      </p:sp>
      <p:pic>
        <p:nvPicPr>
          <p:cNvPr id="15364" name="Picture 2" descr="Картинки по запросу актуальность картинки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800225"/>
            <a:ext cx="24733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 descr="http://hitech-news.ru/wp-content/uploads/2017/07/1500649827_baltiya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54538"/>
            <a:ext cx="2443163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176213" y="1909763"/>
            <a:ext cx="6189662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400" b="1" i="1">
                <a:cs typeface="Times New Roman" pitchFamily="18" charset="0"/>
              </a:rPr>
              <a:t>Обоснование актуальности в фундаментальных темах:</a:t>
            </a:r>
          </a:p>
          <a:p>
            <a:pPr algn="ctr">
              <a:tabLst>
                <a:tab pos="457200" algn="l"/>
              </a:tabLst>
            </a:pPr>
            <a:endParaRPr lang="ru-RU" sz="2400" i="1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b="1">
                <a:cs typeface="Times New Roman" pitchFamily="18" charset="0"/>
              </a:rPr>
              <a:t>Необходимо объяснить новые факты.</a:t>
            </a:r>
            <a:endParaRPr lang="ru-RU" sz="24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b="1">
                <a:cs typeface="Times New Roman" pitchFamily="18" charset="0"/>
              </a:rPr>
              <a:t>Необходимо уточнить и решить проблему научного исследования.</a:t>
            </a:r>
            <a:endParaRPr lang="ru-RU" sz="24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b="1">
                <a:cs typeface="Times New Roman" pitchFamily="18" charset="0"/>
              </a:rPr>
              <a:t>Исследования помогут устранить разногласия в понимании процесса или явления.</a:t>
            </a:r>
            <a:endParaRPr lang="ru-RU" sz="24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b="1">
                <a:cs typeface="Times New Roman" pitchFamily="18" charset="0"/>
              </a:rPr>
              <a:t>Работа позволяет обобщить известные ранее и полученные исследователем эмпирические данные.</a:t>
            </a:r>
            <a:endParaRPr lang="ru-RU" sz="2400"/>
          </a:p>
          <a:p>
            <a:pPr eaLnBrk="0" hangingPunct="0">
              <a:tabLst>
                <a:tab pos="457200" algn="l"/>
              </a:tabLst>
            </a:pPr>
            <a:endParaRPr lang="ru-RU" sz="2000"/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0" y="6534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231775"/>
            <a:ext cx="84963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АКТУАЛЬНОСТЬ В ПРИКЛАДНЫХ ИССЛЕДОВАНИЯХ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23850" y="696913"/>
            <a:ext cx="5976938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/>
              <a:t>1. Стоят новые прикладные задачи.</a:t>
            </a:r>
          </a:p>
          <a:p>
            <a:pPr>
              <a:spcAft>
                <a:spcPts val="600"/>
              </a:spcAft>
            </a:pPr>
            <a:r>
              <a:rPr lang="ru-RU" sz="2400" b="1"/>
              <a:t>2. Существует необходимость решения задач научного исследования для нужд общества и производства.</a:t>
            </a:r>
          </a:p>
          <a:p>
            <a:endParaRPr lang="ru-RU" sz="2400" b="1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885825"/>
            <a:ext cx="28130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52950"/>
            <a:ext cx="2663825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323850" y="2636838"/>
            <a:ext cx="7075488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>
                <a:solidFill>
                  <a:srgbClr val="000000"/>
                </a:solidFill>
              </a:rPr>
              <a:t>3. Научная работа по данной теме существенно повышает качество разработок.</a:t>
            </a:r>
          </a:p>
          <a:p>
            <a:pPr>
              <a:spcAft>
                <a:spcPts val="600"/>
              </a:spcAft>
            </a:pPr>
            <a:r>
              <a:rPr lang="ru-RU" sz="2400" b="1">
                <a:solidFill>
                  <a:srgbClr val="000000"/>
                </a:solidFill>
              </a:rPr>
              <a:t>4. Новые знания, полученные в результате научных исследований, способствуют повышению квалификации кадров или могут войти в учебные программы обучения студентов.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600" y="260350"/>
            <a:ext cx="3074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НАУЧНАЯ НОВИЗНА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3559175" y="722313"/>
            <a:ext cx="5260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/>
              <a:t>Работа должна содержать решение научной задачи или новые разработки, которые расширяют существующие границы знания в данной отрасли науки</a:t>
            </a:r>
            <a:r>
              <a:rPr lang="ru-RU" sz="2000"/>
              <a:t>.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107950" y="2924175"/>
            <a:ext cx="69850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 i="1"/>
              <a:t>Как выявить научную новизну работы?</a:t>
            </a:r>
          </a:p>
          <a:p>
            <a:r>
              <a:rPr lang="ru-RU" sz="2200" b="1"/>
              <a:t>1. Изучение литературы по предмету исследования с анализом его исторического развития.</a:t>
            </a:r>
          </a:p>
          <a:p>
            <a:r>
              <a:rPr lang="ru-RU" sz="2200" b="1"/>
              <a:t>2. Рассмотрение всех существующих точек зрения.</a:t>
            </a:r>
          </a:p>
          <a:p>
            <a:r>
              <a:rPr lang="ru-RU" sz="2200" b="1"/>
              <a:t>3. Получение нового фактического или цифрового материала в результате удачного эксперимента.</a:t>
            </a:r>
          </a:p>
          <a:p>
            <a:r>
              <a:rPr lang="ru-RU" sz="2200" b="1"/>
              <a:t>4. Детализация уже известного процесса или явления.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54063"/>
            <a:ext cx="3127375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500438"/>
            <a:ext cx="2422525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7613" y="115888"/>
            <a:ext cx="5207000" cy="3378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D79CA"/>
                </a:solidFill>
              </a:rPr>
              <a:t>Элементы новизны:</a:t>
            </a:r>
          </a:p>
          <a:p>
            <a:r>
              <a:rPr lang="ru-RU" sz="2400" b="1"/>
              <a:t>1. Такая задача поставлена впервые.</a:t>
            </a:r>
          </a:p>
          <a:p>
            <a:r>
              <a:rPr lang="ru-RU" sz="2400" b="1"/>
              <a:t>2. Новая постановка известных проблем или задач.</a:t>
            </a:r>
          </a:p>
          <a:p>
            <a:r>
              <a:rPr lang="ru-RU" sz="2400" b="1"/>
              <a:t>3. Новый метод решения.</a:t>
            </a:r>
          </a:p>
          <a:p>
            <a:r>
              <a:rPr lang="ru-RU" sz="2400" b="1"/>
              <a:t>4. Новое применение известного метода или решения.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6496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-36513" y="3429000"/>
            <a:ext cx="667861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5. Новые результаты и следствия:</a:t>
            </a:r>
          </a:p>
          <a:p>
            <a:pPr lvl="1" algn="just"/>
            <a:r>
              <a:rPr lang="ru-RU" sz="2400" b="1">
                <a:solidFill>
                  <a:srgbClr val="000000"/>
                </a:solidFill>
              </a:rPr>
              <a:t>– исследование совершенно новой области (например, свойства огонессона Og (№118), теннесина Ts (№117), московия Mc (№115);</a:t>
            </a:r>
          </a:p>
          <a:p>
            <a:pPr lvl="1" algn="just"/>
            <a:r>
              <a:rPr lang="ru-RU" sz="2400" b="1">
                <a:solidFill>
                  <a:srgbClr val="000000"/>
                </a:solidFill>
              </a:rPr>
              <a:t>– когда к уже исследованной области были применены новые технологии;</a:t>
            </a:r>
          </a:p>
          <a:p>
            <a:pPr lvl="1" algn="just"/>
            <a:r>
              <a:rPr lang="ru-RU" sz="2400" b="1">
                <a:solidFill>
                  <a:srgbClr val="000000"/>
                </a:solidFill>
              </a:rPr>
              <a:t>– применение новых приборов.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5300663"/>
            <a:ext cx="22145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64076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Научное направление </a:t>
            </a:r>
            <a:r>
              <a:rPr lang="ru-RU" sz="2400" dirty="0">
                <a:latin typeface="+mn-lt"/>
                <a:cs typeface="+mn-cs"/>
              </a:rPr>
              <a:t>– это сфера исследований научного коллектива, посвященных решению крупных фундаментальных теоретических и экспериментальных задач в определенной отрасли науки.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3513" y="1774825"/>
            <a:ext cx="3903662" cy="39370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>
              <a:solidFill>
                <a:srgbClr val="5968B0"/>
              </a:solidFill>
            </a:endParaRPr>
          </a:p>
          <a:p>
            <a:r>
              <a:rPr lang="ru-RU"/>
              <a:t>1. Информационно-коммуникационные технологии.</a:t>
            </a:r>
          </a:p>
          <a:p>
            <a:r>
              <a:rPr lang="ru-RU"/>
              <a:t>2. Биотехнологии.</a:t>
            </a:r>
          </a:p>
          <a:p>
            <a:r>
              <a:rPr lang="ru-RU"/>
              <a:t>3. Медицина и здравоохранение.</a:t>
            </a:r>
          </a:p>
          <a:p>
            <a:r>
              <a:rPr lang="ru-RU"/>
              <a:t>4. Новые материалы и нанотехнологии. </a:t>
            </a:r>
            <a:r>
              <a:rPr lang="ru-RU" i="1">
                <a:solidFill>
                  <a:srgbClr val="5968B0"/>
                </a:solidFill>
              </a:rPr>
              <a:t>КНХ, КФХ</a:t>
            </a:r>
          </a:p>
          <a:p>
            <a:r>
              <a:rPr lang="ru-RU"/>
              <a:t>5. Рациональное природопользование. </a:t>
            </a:r>
            <a:r>
              <a:rPr lang="ru-RU" i="1">
                <a:solidFill>
                  <a:srgbClr val="5968B0"/>
                </a:solidFill>
              </a:rPr>
              <a:t>КАХ</a:t>
            </a:r>
          </a:p>
          <a:p>
            <a:r>
              <a:rPr lang="ru-RU"/>
              <a:t>6. Транспортные и космические системы.</a:t>
            </a:r>
          </a:p>
          <a:p>
            <a:r>
              <a:rPr lang="ru-RU"/>
              <a:t>7. Энергоэффективность и энергоснабжение.</a:t>
            </a:r>
          </a:p>
          <a:p>
            <a:r>
              <a:rPr lang="ru-RU"/>
              <a:t>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2832100"/>
            <a:ext cx="2365375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832100"/>
            <a:ext cx="2374900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52963"/>
            <a:ext cx="35909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Прямоугольник 3"/>
          <p:cNvSpPr>
            <a:spLocks noChangeArrowheads="1"/>
          </p:cNvSpPr>
          <p:nvPr/>
        </p:nvSpPr>
        <p:spPr bwMode="auto">
          <a:xfrm>
            <a:off x="4541838" y="1785938"/>
            <a:ext cx="42783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5968B0"/>
                </a:solidFill>
              </a:rPr>
              <a:t>РФ:</a:t>
            </a:r>
            <a:r>
              <a:rPr lang="ru-RU">
                <a:solidFill>
                  <a:srgbClr val="5968B0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Прогноз научно-технического развития Российской Федерации на период до 2030 г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2188" y="95250"/>
            <a:ext cx="5545137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ШНОБЕЛЕВСКАЯ ПРЕМИЯ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7735">
            <a:off x="573088" y="965200"/>
            <a:ext cx="4422775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8585">
            <a:off x="5557838" y="1773238"/>
            <a:ext cx="3262312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570">
            <a:off x="3090863" y="4151313"/>
            <a:ext cx="29337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07950" y="44450"/>
            <a:ext cx="885666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Составные единицы-элементы НАУЧНОГО НАПРАВЛЕНИЯ:</a:t>
            </a:r>
          </a:p>
          <a:p>
            <a:r>
              <a:rPr lang="ru-RU" sz="2000"/>
              <a:t>– </a:t>
            </a:r>
            <a:r>
              <a:rPr lang="ru-RU" sz="2400"/>
              <a:t>проблема;</a:t>
            </a:r>
          </a:p>
          <a:p>
            <a:r>
              <a:rPr lang="ru-RU" sz="2400"/>
              <a:t>– тема;</a:t>
            </a:r>
          </a:p>
          <a:p>
            <a:r>
              <a:rPr lang="ru-RU" sz="2400"/>
              <a:t>– вопрос.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07950" y="1628775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i="1"/>
              <a:t>Например:</a:t>
            </a:r>
          </a:p>
          <a:p>
            <a:r>
              <a:rPr lang="ru-RU"/>
              <a:t>1.	</a:t>
            </a:r>
            <a:r>
              <a:rPr lang="ru-RU">
                <a:solidFill>
                  <a:srgbClr val="C00000"/>
                </a:solidFill>
              </a:rPr>
              <a:t>Направление:</a:t>
            </a:r>
            <a:r>
              <a:rPr lang="ru-RU"/>
              <a:t> Рациональное природопользование;</a:t>
            </a:r>
          </a:p>
          <a:p>
            <a:r>
              <a:rPr lang="ru-RU"/>
              <a:t>2.	</a:t>
            </a:r>
            <a:r>
              <a:rPr lang="ru-RU">
                <a:solidFill>
                  <a:srgbClr val="C00000"/>
                </a:solidFill>
              </a:rPr>
              <a:t>Проблема: </a:t>
            </a:r>
            <a:r>
              <a:rPr lang="ru-RU"/>
              <a:t>Мониторинг состояния окружающей среды, оценка и прогнозирование чрезвычайных ситуаций природного и техногенного характера.</a:t>
            </a:r>
          </a:p>
          <a:p>
            <a:r>
              <a:rPr lang="ru-RU"/>
              <a:t>3.	</a:t>
            </a:r>
            <a:r>
              <a:rPr lang="ru-RU">
                <a:solidFill>
                  <a:srgbClr val="C00000"/>
                </a:solidFill>
              </a:rPr>
              <a:t>Тема: </a:t>
            </a:r>
            <a:r>
              <a:rPr lang="ru-RU"/>
              <a:t>Экологический мониторинг и прогнозирование состояния природной среды в крупных промышленных городах.</a:t>
            </a:r>
          </a:p>
          <a:p>
            <a:r>
              <a:rPr lang="ru-RU"/>
              <a:t>4.	</a:t>
            </a:r>
            <a:r>
              <a:rPr lang="ru-RU">
                <a:solidFill>
                  <a:srgbClr val="C00000"/>
                </a:solidFill>
              </a:rPr>
              <a:t>Вопрос: </a:t>
            </a:r>
            <a:r>
              <a:rPr lang="ru-RU"/>
              <a:t>Разработка приемов модифицирования аналитических форм при контроле техногенной безопасности в атомных и молекулярных абсорбционных методах анализа.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28775"/>
            <a:ext cx="4176712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835150" y="115888"/>
            <a:ext cx="6329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ПРИОРИТЕТНЫЕ НАПРАВЛЕНИЯ В ДОННУ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07950" y="577850"/>
            <a:ext cx="87122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200"/>
              <a:t>1. </a:t>
            </a:r>
            <a:r>
              <a:rPr lang="ru-RU" sz="2200" b="1"/>
              <a:t>Управление качеством жизни населения</a:t>
            </a:r>
            <a:r>
              <a:rPr lang="ru-RU" sz="2200" b="1">
                <a:latin typeface="Arial" charset="0"/>
              </a:rPr>
              <a:t>.</a:t>
            </a:r>
          </a:p>
          <a:p>
            <a:pPr lvl="1" algn="just"/>
            <a:r>
              <a:rPr lang="ru-RU" sz="2200" b="1" i="1">
                <a:solidFill>
                  <a:srgbClr val="002060"/>
                </a:solidFill>
              </a:rPr>
              <a:t>КАХ Алемасова</a:t>
            </a:r>
          </a:p>
          <a:p>
            <a:pPr lvl="1" algn="just"/>
            <a:r>
              <a:rPr lang="ru-RU" sz="2200" b="1" i="1">
                <a:solidFill>
                  <a:srgbClr val="002060"/>
                </a:solidFill>
              </a:rPr>
              <a:t>Физ-тех Романчук</a:t>
            </a:r>
            <a:r>
              <a:rPr lang="ru-RU" sz="2200" b="1">
                <a:solidFill>
                  <a:srgbClr val="002060"/>
                </a:solidFill>
              </a:rPr>
              <a:t> </a:t>
            </a:r>
            <a:r>
              <a:rPr lang="ru-RU" sz="2200" b="1"/>
              <a:t>– оценка состояния природных и искусственных сред с использованием флуориметрии.</a:t>
            </a:r>
          </a:p>
          <a:p>
            <a:pPr algn="just"/>
            <a:r>
              <a:rPr lang="ru-RU" sz="2200" b="1"/>
              <a:t>2. Новые материалы и нанотехнологии</a:t>
            </a:r>
            <a:r>
              <a:rPr lang="ru-RU" sz="2200" b="1">
                <a:latin typeface="Arial" charset="0"/>
              </a:rPr>
              <a:t>.</a:t>
            </a:r>
          </a:p>
          <a:p>
            <a:pPr lvl="1" algn="just"/>
            <a:r>
              <a:rPr lang="ru-RU" sz="2200" b="1" i="1">
                <a:solidFill>
                  <a:srgbClr val="002060"/>
                </a:solidFill>
              </a:rPr>
              <a:t>КФХ Михальчук </a:t>
            </a:r>
            <a:r>
              <a:rPr lang="ru-RU" sz="2200" b="1"/>
              <a:t>Закономерности формирования и свойства термостабильных эпоксидно-неорганических композиционных материалов.</a:t>
            </a:r>
          </a:p>
          <a:p>
            <a:pPr lvl="1" algn="just"/>
            <a:r>
              <a:rPr lang="ru-RU" sz="2200" b="1" i="1">
                <a:solidFill>
                  <a:srgbClr val="002060"/>
                </a:solidFill>
              </a:rPr>
              <a:t>КНХ Игнатов </a:t>
            </a:r>
            <a:r>
              <a:rPr lang="ru-RU" sz="2200" b="1"/>
              <a:t>Новые функциональные материалы для биомедицины и твердооксидных топливных элементов.</a:t>
            </a:r>
          </a:p>
          <a:p>
            <a:pPr algn="just"/>
            <a:r>
              <a:rPr lang="ru-RU" sz="2200" b="1"/>
              <a:t>3. Биоиндустрия, биоресурсы и продовольственная безопасность</a:t>
            </a:r>
            <a:r>
              <a:rPr lang="ru-RU" sz="2200" b="1">
                <a:latin typeface="Arial" charset="0"/>
              </a:rPr>
              <a:t>.</a:t>
            </a:r>
          </a:p>
          <a:p>
            <a:pPr lvl="1" algn="just"/>
            <a:r>
              <a:rPr lang="ru-RU" sz="2200" b="1" i="1">
                <a:solidFill>
                  <a:srgbClr val="002060"/>
                </a:solidFill>
              </a:rPr>
              <a:t>КФХ Белый </a:t>
            </a:r>
            <a:r>
              <a:rPr lang="ru-RU" sz="2200" b="1"/>
              <a:t>Оксидантные и антиоксдантные химические системы природного происхождения.</a:t>
            </a:r>
          </a:p>
          <a:p>
            <a:pPr algn="just"/>
            <a:r>
              <a:rPr lang="ru-RU" sz="2200" b="1"/>
              <a:t>4. Ресурсо-, энергосберегающие технологии.</a:t>
            </a:r>
          </a:p>
          <a:p>
            <a:pPr algn="just"/>
            <a:r>
              <a:rPr lang="ru-RU" sz="2200" b="1"/>
              <a:t>5. Фундаментальные и прикладные проблемы математики и механики.</a:t>
            </a:r>
          </a:p>
          <a:p>
            <a:pPr algn="just"/>
            <a:r>
              <a:rPr lang="ru-RU" sz="2200" b="1"/>
              <a:t>6. Гуманитарные и социальные науки и технологии.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45720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Требования к теме: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1. Актуальность.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2. Новизна.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3. Экономическая эффективность и значимость.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8138" y="4306888"/>
            <a:ext cx="81946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КЛАССИФИКАЦИЯ НАУЧНЫХ ИССЛЕДОВАНИЙ: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1. Фундаментальные.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2. Прикладные.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3. Разработки (инициативные темы).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1275"/>
            <a:ext cx="40576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5038"/>
            <a:ext cx="35274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07950" y="188913"/>
            <a:ext cx="9036050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Научные исследования по степени важности для народного хозяйства подразделяют:</a:t>
            </a:r>
          </a:p>
          <a:p>
            <a:endParaRPr lang="ru-RU" sz="2400" b="1"/>
          </a:p>
          <a:p>
            <a:r>
              <a:rPr lang="ru-RU" sz="2400" b="1"/>
              <a:t>1. Важнейшие работы – выполняются по спецпостановлениям государственных органов.</a:t>
            </a:r>
          </a:p>
          <a:p>
            <a:endParaRPr lang="ru-RU" sz="2400" b="1"/>
          </a:p>
          <a:p>
            <a:r>
              <a:rPr lang="ru-RU" sz="2400" b="1"/>
              <a:t>2. Работы по планам отраслевых министерств и ведомств. </a:t>
            </a:r>
            <a:r>
              <a:rPr lang="ru-RU" sz="2200" b="1" i="1"/>
              <a:t>Заказчик</a:t>
            </a:r>
            <a:r>
              <a:rPr lang="ru-RU" sz="2200" b="1"/>
              <a:t> – МОН ДНР, приказ МОН №1330 от 30.12.2016 г.</a:t>
            </a:r>
            <a:endParaRPr lang="ru-RU" sz="2400" b="1"/>
          </a:p>
          <a:p>
            <a:r>
              <a:rPr lang="ru-RU" sz="2400" b="1"/>
              <a:t>3. Работы по инициативе и планам организаций.</a:t>
            </a:r>
          </a:p>
          <a:p>
            <a:endParaRPr lang="ru-RU" sz="2400" b="1"/>
          </a:p>
          <a:p>
            <a:r>
              <a:rPr lang="ru-RU" sz="2400" b="1"/>
              <a:t>В зависимости от источников финансирования:</a:t>
            </a:r>
          </a:p>
          <a:p>
            <a:r>
              <a:rPr lang="ru-RU" sz="2400" b="1"/>
              <a:t>– госбюджетные;</a:t>
            </a:r>
          </a:p>
          <a:p>
            <a:r>
              <a:rPr lang="ru-RU" sz="2400" b="1"/>
              <a:t>– хоздоговорные;</a:t>
            </a:r>
          </a:p>
          <a:p>
            <a:r>
              <a:rPr lang="ru-RU" sz="2400" b="1"/>
              <a:t>– нефинансируемые.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45038"/>
            <a:ext cx="325913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50825" y="44450"/>
            <a:ext cx="87137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C00000"/>
                </a:solidFill>
              </a:rPr>
              <a:t>Научная парадигма </a:t>
            </a:r>
            <a:r>
              <a:rPr lang="ru-RU" sz="2400" b="1"/>
              <a:t>– это система взглядов, вытекающих из основополагающих идей и научных достижений ведущих ученых, определяющих направленность мышления основной массы исследователей.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413" y="1720850"/>
            <a:ext cx="6327775" cy="4473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7030A0"/>
                </a:solidFill>
              </a:rPr>
              <a:t>Основные научные парадигмы </a:t>
            </a:r>
          </a:p>
          <a:p>
            <a:pPr algn="ctr"/>
            <a:r>
              <a:rPr lang="ru-RU" sz="2400" b="1">
                <a:solidFill>
                  <a:srgbClr val="7030A0"/>
                </a:solidFill>
              </a:rPr>
              <a:t>в современной химии</a:t>
            </a:r>
            <a:r>
              <a:rPr lang="ru-RU" sz="2400" b="1"/>
              <a:t>:</a:t>
            </a:r>
          </a:p>
          <a:p>
            <a:pPr>
              <a:buFont typeface="Arial" charset="0"/>
              <a:buChar char="•"/>
            </a:pPr>
            <a:r>
              <a:rPr lang="ru-RU" sz="2400" b="1"/>
              <a:t>Атомно-молекулярное строение вещества.</a:t>
            </a:r>
          </a:p>
          <a:p>
            <a:pPr>
              <a:buFont typeface="Arial" charset="0"/>
              <a:buChar char="•"/>
            </a:pPr>
            <a:r>
              <a:rPr lang="ru-RU" sz="2400" b="1"/>
              <a:t>Электрическая (электронная) природа химической связи.</a:t>
            </a:r>
          </a:p>
          <a:p>
            <a:pPr>
              <a:buFont typeface="Arial" charset="0"/>
              <a:buChar char="•"/>
            </a:pPr>
            <a:r>
              <a:rPr lang="ru-RU" sz="2400" b="1"/>
              <a:t>Однозначная связь строения вещества и его химических свойств (Периодический закон).</a:t>
            </a:r>
          </a:p>
          <a:p>
            <a:r>
              <a:rPr lang="ru-RU" sz="2400" b="1" i="1"/>
              <a:t>Запретн</a:t>
            </a:r>
            <a:r>
              <a:rPr lang="ru-RU" sz="2400" b="1" i="1">
                <a:latin typeface="Arial" charset="0"/>
              </a:rPr>
              <a:t>ая</a:t>
            </a:r>
            <a:r>
              <a:rPr lang="ru-RU" sz="2400" b="1" i="1"/>
              <a:t> зон</a:t>
            </a:r>
            <a:r>
              <a:rPr lang="ru-RU" sz="2400" b="1" i="1">
                <a:latin typeface="Arial" charset="0"/>
              </a:rPr>
              <a:t>а</a:t>
            </a:r>
            <a:r>
              <a:rPr lang="ru-RU" sz="2400" b="1"/>
              <a:t>: трансмутация (алхимическое превращение элементов)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429000"/>
            <a:ext cx="24828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50825" y="333375"/>
            <a:ext cx="82819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«ЛЕГЕНДЫ» АНАЛИТИЧЕСКОЙ ХИМИИ</a:t>
            </a:r>
          </a:p>
          <a:p>
            <a:r>
              <a:rPr lang="ru-RU" sz="2400" b="1"/>
              <a:t>1. Органические аналитические реагенты.</a:t>
            </a:r>
          </a:p>
          <a:p>
            <a:r>
              <a:rPr lang="ru-RU" sz="2400" b="1"/>
              <a:t>2. Использование роботов в аналитической химии.</a:t>
            </a:r>
          </a:p>
          <a:p>
            <a:r>
              <a:rPr lang="ru-RU" sz="2400" b="1"/>
              <a:t>3. Один метод, который позволит решать практически все задачи элементного анализа.</a:t>
            </a:r>
          </a:p>
          <a:p>
            <a:r>
              <a:rPr lang="ru-RU" sz="2400" b="1"/>
              <a:t>4. Аналитическая нанохимия.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05113"/>
            <a:ext cx="3960812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41600"/>
            <a:ext cx="4535487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539</TotalTime>
  <Words>786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Trebuchet MS</vt:lpstr>
      <vt:lpstr>Arial</vt:lpstr>
      <vt:lpstr>Georgia</vt:lpstr>
      <vt:lpstr>Calibri</vt:lpstr>
      <vt:lpstr>Comic Sans MS</vt:lpstr>
      <vt:lpstr>Times New Roman</vt:lpstr>
      <vt:lpstr>Воздушный поток</vt:lpstr>
      <vt:lpstr>ВЫБОР НАПРАВЛЕНИЯ НАУЧНОГО ИССЛЕДОВАНИЯ. ПОСТАНОВКА НАУЧНО-ТЕХНИЧЕСКОЙ ПРОБЛЕМЫ И ЭТАПЫ НАУЧНО-ИССЛЕДОВАТЕЛЬСКОЙ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Коллоидные квантовые точки – полупроводниковые нанокристаллы с размером в диапазоне 2-10 нанометров, состоящие из 103-105атомов, созданные на основе неорганических полупровод-никовых материалов Si, InP, CdSe и т.д., покрытые монослоем стабилизатора («шубой» из органических молекул).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НАПРАВЛЕНИЯ НАУЧНОГО ИССЛЕДОВАНИЯ. ПОСТАНОВКА НАУЧНО-ТЕХНИЧЕСКОЙ ПРОБЛЕМЫ И ЭТАПЫ НАУЧНО-ИССЛЕДОВАТЕЛЬСКОЙ РАБОТЫ</dc:title>
  <dc:creator>Тасик</dc:creator>
  <cp:lastModifiedBy>Аленовская Ольга Владимировна</cp:lastModifiedBy>
  <cp:revision>33</cp:revision>
  <dcterms:created xsi:type="dcterms:W3CDTF">2017-09-09T07:58:38Z</dcterms:created>
  <dcterms:modified xsi:type="dcterms:W3CDTF">2019-01-29T08:41:59Z</dcterms:modified>
</cp:coreProperties>
</file>