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0" r:id="rId19"/>
    <p:sldId id="275" r:id="rId20"/>
    <p:sldId id="276" r:id="rId21"/>
    <p:sldId id="278" r:id="rId22"/>
    <p:sldId id="279" r:id="rId23"/>
    <p:sldId id="280" r:id="rId24"/>
    <p:sldId id="281" r:id="rId25"/>
    <p:sldId id="277"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0A3F121A-0BCA-4337-B043-728E8DC61EAC}" type="datetimeFigureOut">
              <a:rPr lang="ru-RU"/>
              <a:pPr>
                <a:defRPr/>
              </a:pPr>
              <a:t>29.01.2019</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6E40AF09-A2DB-40E8-A3CA-341278DFF7F7}" type="slidenum">
              <a:rPr lang="ru-RU"/>
              <a:pPr>
                <a:defRPr/>
              </a:pPr>
              <a:t>‹#›</a:t>
            </a:fld>
            <a:endParaRPr lang="ru-RU"/>
          </a:p>
        </p:txBody>
      </p:sp>
    </p:spTree>
    <p:extLst>
      <p:ext uri="{BB962C8B-B14F-4D97-AF65-F5344CB8AC3E}">
        <p14:creationId xmlns:p14="http://schemas.microsoft.com/office/powerpoint/2010/main" val="136659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D470A90-392E-4170-89D3-AF95EFA85406}" type="datetimeFigureOut">
              <a:rPr lang="ru-RU"/>
              <a:pPr>
                <a:defRPr/>
              </a:pPr>
              <a:t>29.01.2019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E1B4BBF-5531-4435-9C06-F70E90080EF4}" type="slidenum">
              <a:rPr lang="ru-RU"/>
              <a:pPr>
                <a:defRPr/>
              </a:pPr>
              <a:t>‹#›</a:t>
            </a:fld>
            <a:endParaRPr lang="ru-RU"/>
          </a:p>
        </p:txBody>
      </p:sp>
    </p:spTree>
    <p:extLst>
      <p:ext uri="{BB962C8B-B14F-4D97-AF65-F5344CB8AC3E}">
        <p14:creationId xmlns:p14="http://schemas.microsoft.com/office/powerpoint/2010/main" val="22225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6A0565A-437D-40A4-805B-048931EA6FD5}" type="datetimeFigureOut">
              <a:rPr lang="ru-RU"/>
              <a:pPr>
                <a:defRPr/>
              </a:pPr>
              <a:t>29.01.2019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BB9189B-7C8F-417B-A02E-4943D2E84BC4}" type="slidenum">
              <a:rPr lang="ru-RU"/>
              <a:pPr>
                <a:defRPr/>
              </a:pPr>
              <a:t>‹#›</a:t>
            </a:fld>
            <a:endParaRPr lang="ru-RU"/>
          </a:p>
        </p:txBody>
      </p:sp>
    </p:spTree>
    <p:extLst>
      <p:ext uri="{BB962C8B-B14F-4D97-AF65-F5344CB8AC3E}">
        <p14:creationId xmlns:p14="http://schemas.microsoft.com/office/powerpoint/2010/main" val="235356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Объект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FB88E5-1FD1-4ED4-A760-79793DE65795}" type="datetimeFigureOut">
              <a:rPr lang="ru-RU"/>
              <a:pPr>
                <a:defRPr/>
              </a:pPr>
              <a:t>29.01.2019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5097F92-FCC9-4CE5-8FE4-2A956EA0ED33}" type="slidenum">
              <a:rPr lang="ru-RU"/>
              <a:pPr>
                <a:defRPr/>
              </a:pPr>
              <a:t>‹#›</a:t>
            </a:fld>
            <a:endParaRPr lang="ru-RU"/>
          </a:p>
        </p:txBody>
      </p:sp>
    </p:spTree>
    <p:extLst>
      <p:ext uri="{BB962C8B-B14F-4D97-AF65-F5344CB8AC3E}">
        <p14:creationId xmlns:p14="http://schemas.microsoft.com/office/powerpoint/2010/main" val="232315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D573AB9-4F74-436F-B764-EBB40CDF1D13}" type="datetimeFigureOut">
              <a:rPr lang="ru-RU"/>
              <a:pPr>
                <a:defRPr/>
              </a:pPr>
              <a:t>29.01.2019</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B105EFA2-BD49-4684-9991-9EB1BBBC7A5C}" type="slidenum">
              <a:rPr lang="ru-RU"/>
              <a:pPr>
                <a:defRPr/>
              </a:pPr>
              <a:t>‹#›</a:t>
            </a:fld>
            <a:endParaRPr lang="ru-RU"/>
          </a:p>
        </p:txBody>
      </p:sp>
    </p:spTree>
    <p:extLst>
      <p:ext uri="{BB962C8B-B14F-4D97-AF65-F5344CB8AC3E}">
        <p14:creationId xmlns:p14="http://schemas.microsoft.com/office/powerpoint/2010/main" val="215966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63202C07-C1E3-4201-8F0A-1025140DDE58}" type="datetimeFigureOut">
              <a:rPr lang="ru-RU"/>
              <a:pPr>
                <a:defRPr/>
              </a:pPr>
              <a:t>29.01.2019</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B4C1503-B418-4B88-848A-301E9A16143D}" type="slidenum">
              <a:rPr lang="ru-RU"/>
              <a:pPr>
                <a:defRPr/>
              </a:pPr>
              <a:t>‹#›</a:t>
            </a:fld>
            <a:endParaRPr lang="ru-RU"/>
          </a:p>
        </p:txBody>
      </p:sp>
    </p:spTree>
    <p:extLst>
      <p:ext uri="{BB962C8B-B14F-4D97-AF65-F5344CB8AC3E}">
        <p14:creationId xmlns:p14="http://schemas.microsoft.com/office/powerpoint/2010/main" val="5298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662EFCD-FC2B-49B3-ABBA-12AAFB2F07B9}" type="datetimeFigureOut">
              <a:rPr lang="ru-RU"/>
              <a:pPr>
                <a:defRPr/>
              </a:pPr>
              <a:t>29.01.2019</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1F7DDBEF-23BC-4EFE-BC64-A0A37070C9C3}" type="slidenum">
              <a:rPr lang="ru-RU"/>
              <a:pPr>
                <a:defRPr/>
              </a:pPr>
              <a:t>‹#›</a:t>
            </a:fld>
            <a:endParaRPr lang="ru-RU"/>
          </a:p>
        </p:txBody>
      </p:sp>
    </p:spTree>
    <p:extLst>
      <p:ext uri="{BB962C8B-B14F-4D97-AF65-F5344CB8AC3E}">
        <p14:creationId xmlns:p14="http://schemas.microsoft.com/office/powerpoint/2010/main" val="179346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D1BF7F96-87CD-45F4-A35E-6BC34E69159F}" type="datetimeFigureOut">
              <a:rPr lang="ru-RU"/>
              <a:pPr>
                <a:defRPr/>
              </a:pPr>
              <a:t>29.01.2019</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4D66E3BA-BA58-4B11-B816-885511492BA7}" type="slidenum">
              <a:rPr lang="ru-RU"/>
              <a:pPr>
                <a:defRPr/>
              </a:pPr>
              <a:t>‹#›</a:t>
            </a:fld>
            <a:endParaRPr lang="ru-RU"/>
          </a:p>
        </p:txBody>
      </p:sp>
    </p:spTree>
    <p:extLst>
      <p:ext uri="{BB962C8B-B14F-4D97-AF65-F5344CB8AC3E}">
        <p14:creationId xmlns:p14="http://schemas.microsoft.com/office/powerpoint/2010/main" val="8584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Дата 1"/>
          <p:cNvSpPr>
            <a:spLocks noGrp="1"/>
          </p:cNvSpPr>
          <p:nvPr>
            <p:ph type="dt" sz="half" idx="10"/>
          </p:nvPr>
        </p:nvSpPr>
        <p:spPr/>
        <p:txBody>
          <a:bodyPr/>
          <a:lstStyle>
            <a:lvl1pPr>
              <a:defRPr/>
            </a:lvl1pPr>
            <a:extLst/>
          </a:lstStyle>
          <a:p>
            <a:pPr>
              <a:defRPr/>
            </a:pPr>
            <a:fld id="{F1649342-A724-44F6-A9A6-F6B7817BEEFC}" type="datetimeFigureOut">
              <a:rPr lang="ru-RU"/>
              <a:pPr>
                <a:defRPr/>
              </a:pPr>
              <a:t>29.01.2019</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0B6B64B4-A00B-41F2-88CB-95AD4D45012D}" type="slidenum">
              <a:rPr lang="ru-RU"/>
              <a:pPr>
                <a:defRPr/>
              </a:pPr>
              <a:t>‹#›</a:t>
            </a:fld>
            <a:endParaRPr lang="ru-RU"/>
          </a:p>
        </p:txBody>
      </p:sp>
    </p:spTree>
    <p:extLst>
      <p:ext uri="{BB962C8B-B14F-4D97-AF65-F5344CB8AC3E}">
        <p14:creationId xmlns:p14="http://schemas.microsoft.com/office/powerpoint/2010/main" val="97348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28C64E0-8CDA-4A11-AD75-FB29DFF88044}" type="datetimeFigureOut">
              <a:rPr lang="ru-RU"/>
              <a:pPr>
                <a:defRPr/>
              </a:pPr>
              <a:t>29.01.2019</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868D143-5E70-4184-8A0D-2D0AA757BE8E}" type="slidenum">
              <a:rPr lang="ru-RU"/>
              <a:pPr>
                <a:defRPr/>
              </a:pPr>
              <a:t>‹#›</a:t>
            </a:fld>
            <a:endParaRPr lang="ru-RU"/>
          </a:p>
        </p:txBody>
      </p:sp>
    </p:spTree>
    <p:extLst>
      <p:ext uri="{BB962C8B-B14F-4D97-AF65-F5344CB8AC3E}">
        <p14:creationId xmlns:p14="http://schemas.microsoft.com/office/powerpoint/2010/main" val="379059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1D51F6BC-2DC5-45F6-A5CC-9814162F57AA}" type="datetimeFigureOut">
              <a:rPr lang="ru-RU"/>
              <a:pPr>
                <a:defRPr/>
              </a:pPr>
              <a:t>29.01.2019</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43E0EBB4-9BB5-45EE-95A6-AD6596B9B4F0}" type="slidenum">
              <a:rPr lang="ru-RU"/>
              <a:pPr>
                <a:defRPr/>
              </a:pPr>
              <a:t>‹#›</a:t>
            </a:fld>
            <a:endParaRPr lang="ru-RU"/>
          </a:p>
        </p:txBody>
      </p:sp>
    </p:spTree>
    <p:extLst>
      <p:ext uri="{BB962C8B-B14F-4D97-AF65-F5344CB8AC3E}">
        <p14:creationId xmlns:p14="http://schemas.microsoft.com/office/powerpoint/2010/main" val="187243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8C7D741F-56AF-43C3-BB81-671644655456}" type="datetimeFigureOut">
              <a:rPr lang="ru-RU"/>
              <a:pPr>
                <a:defRPr/>
              </a:pPr>
              <a:t>29.01.2019</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788AA4EB-6CC3-43FB-A034-62D4A4AB55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88" r:id="rId2"/>
    <p:sldLayoutId id="2147483696" r:id="rId3"/>
    <p:sldLayoutId id="2147483689" r:id="rId4"/>
    <p:sldLayoutId id="2147483690" r:id="rId5"/>
    <p:sldLayoutId id="2147483691" r:id="rId6"/>
    <p:sldLayoutId id="2147483697" r:id="rId7"/>
    <p:sldLayoutId id="2147483692" r:id="rId8"/>
    <p:sldLayoutId id="2147483698" r:id="rId9"/>
    <p:sldLayoutId id="2147483693" r:id="rId10"/>
    <p:sldLayoutId id="2147483694"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13" y="1820863"/>
            <a:ext cx="7772400" cy="1828800"/>
          </a:xfrm>
        </p:spPr>
        <p:txBody>
          <a:bodyPr>
            <a:normAutofit fontScale="90000"/>
          </a:bodyPr>
          <a:lstStyle/>
          <a:p>
            <a:pPr algn="ctr" fontAlgn="auto">
              <a:spcAft>
                <a:spcPts val="0"/>
              </a:spcAft>
              <a:defRPr/>
            </a:pPr>
            <a:r>
              <a:rPr lang="ru-RU" dirty="0"/>
              <a:t>ПОНЯТИЕ И СТРУКТУРА МАГИСТЕРСКОЙ ДИССЕРТАЦИИ</a:t>
            </a:r>
            <a:br>
              <a:rPr lang="ru-RU" dirty="0"/>
            </a:br>
            <a:endParaRPr lang="ru-RU" dirty="0"/>
          </a:p>
        </p:txBody>
      </p:sp>
      <p:sp>
        <p:nvSpPr>
          <p:cNvPr id="3" name="Подзаголовок 2"/>
          <p:cNvSpPr>
            <a:spLocks noGrp="1"/>
          </p:cNvSpPr>
          <p:nvPr>
            <p:ph type="subTitle" idx="1"/>
          </p:nvPr>
        </p:nvSpPr>
        <p:spPr>
          <a:xfrm>
            <a:off x="323850" y="3684588"/>
            <a:ext cx="4968875" cy="2624137"/>
          </a:xfrm>
        </p:spPr>
        <p:txBody>
          <a:bodyPr>
            <a:normAutofit/>
          </a:bodyPr>
          <a:lstStyle/>
          <a:p>
            <a:pPr marL="569913" indent="-533400" algn="l">
              <a:lnSpc>
                <a:spcPct val="80000"/>
              </a:lnSpc>
              <a:spcBef>
                <a:spcPct val="0"/>
              </a:spcBef>
            </a:pPr>
            <a:r>
              <a:rPr lang="ru-RU" b="1" smtClean="0">
                <a:solidFill>
                  <a:schemeClr val="tx1"/>
                </a:solidFill>
              </a:rPr>
              <a:t>1.	Понятие и признаки магистерской диссертации.</a:t>
            </a:r>
          </a:p>
          <a:p>
            <a:pPr marL="569913" indent="-533400" algn="l">
              <a:lnSpc>
                <a:spcPct val="80000"/>
              </a:lnSpc>
              <a:spcBef>
                <a:spcPct val="0"/>
              </a:spcBef>
            </a:pPr>
            <a:r>
              <a:rPr lang="ru-RU" b="1" smtClean="0">
                <a:solidFill>
                  <a:schemeClr val="tx1"/>
                </a:solidFill>
              </a:rPr>
              <a:t>2.	Проверка на плагиат.</a:t>
            </a:r>
          </a:p>
          <a:p>
            <a:pPr marL="569913" indent="-533400" algn="l">
              <a:lnSpc>
                <a:spcPct val="80000"/>
              </a:lnSpc>
              <a:spcBef>
                <a:spcPct val="0"/>
              </a:spcBef>
            </a:pPr>
            <a:r>
              <a:rPr lang="ru-RU" b="1" smtClean="0">
                <a:solidFill>
                  <a:schemeClr val="tx1"/>
                </a:solidFill>
              </a:rPr>
              <a:t>3.	Структура магистерской диссертации.</a:t>
            </a:r>
            <a:endParaRPr lang="ru-RU" b="1" smtClean="0">
              <a:solidFill>
                <a:schemeClr val="tx1"/>
              </a:solidFill>
              <a:latin typeface="Arial" charset="0"/>
            </a:endParaRPr>
          </a:p>
          <a:p>
            <a:pPr marL="569913" indent="-533400" algn="l">
              <a:lnSpc>
                <a:spcPct val="80000"/>
              </a:lnSpc>
              <a:spcBef>
                <a:spcPct val="0"/>
              </a:spcBef>
            </a:pPr>
            <a:r>
              <a:rPr lang="ru-RU" b="1" smtClean="0">
                <a:solidFill>
                  <a:schemeClr val="tx1"/>
                </a:solidFill>
                <a:latin typeface="Arial" charset="0"/>
              </a:rPr>
              <a:t>4.    Язык и стиль научной работы.</a:t>
            </a:r>
          </a:p>
          <a:p>
            <a:pPr marL="569913" indent="-533400" algn="l">
              <a:lnSpc>
                <a:spcPct val="80000"/>
              </a:lnSpc>
              <a:spcBef>
                <a:spcPct val="0"/>
              </a:spcBef>
            </a:pPr>
            <a:r>
              <a:rPr lang="ru-RU" b="1" smtClean="0">
                <a:solidFill>
                  <a:schemeClr val="tx1"/>
                </a:solidFill>
                <a:latin typeface="Arial" charset="0"/>
              </a:rPr>
              <a:t>5</a:t>
            </a:r>
            <a:r>
              <a:rPr lang="ru-RU" b="1" smtClean="0">
                <a:solidFill>
                  <a:schemeClr val="tx1"/>
                </a:solidFill>
              </a:rPr>
              <a:t>.	Сопроводительные документы к диссертации.</a:t>
            </a:r>
          </a:p>
          <a:p>
            <a:pPr marL="569913" indent="-533400" algn="l">
              <a:lnSpc>
                <a:spcPct val="80000"/>
              </a:lnSpc>
              <a:spcBef>
                <a:spcPct val="0"/>
              </a:spcBef>
            </a:pPr>
            <a:endParaRPr lang="ru-RU" sz="1800" smtClean="0">
              <a:solidFill>
                <a:srgbClr val="79766F"/>
              </a:solidFill>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716338"/>
            <a:ext cx="3436938"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Прямоугольник 3"/>
          <p:cNvSpPr>
            <a:spLocks noChangeArrowheads="1"/>
          </p:cNvSpPr>
          <p:nvPr/>
        </p:nvSpPr>
        <p:spPr bwMode="auto">
          <a:xfrm>
            <a:off x="468313" y="534988"/>
            <a:ext cx="138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000" b="1">
                <a:latin typeface="Arial Unicode MS" pitchFamily="34" charset="-128"/>
                <a:ea typeface="Arial Unicode MS" pitchFamily="34" charset="-128"/>
                <a:cs typeface="Arial Unicode MS" pitchFamily="34" charset="-128"/>
              </a:rPr>
              <a:t>ТЕМА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5913"/>
            <a:ext cx="7272338"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611188" y="1412875"/>
            <a:ext cx="80645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200" b="1"/>
              <a:t>1.	Актуальность темы магистерской диссертации.</a:t>
            </a:r>
          </a:p>
          <a:p>
            <a:r>
              <a:rPr lang="ru-RU" sz="2200" b="1"/>
              <a:t>2.	Связь с научными программами, планами, темами.</a:t>
            </a:r>
          </a:p>
          <a:p>
            <a:r>
              <a:rPr lang="ru-RU" sz="2200" b="1"/>
              <a:t>3.	Цель и задачи работы.</a:t>
            </a:r>
          </a:p>
          <a:p>
            <a:r>
              <a:rPr lang="ru-RU" sz="2200" b="1"/>
              <a:t>4.	Объект и предмет.</a:t>
            </a:r>
          </a:p>
          <a:p>
            <a:r>
              <a:rPr lang="ru-RU" sz="2200" b="1"/>
              <a:t>5.	Научная новизна.</a:t>
            </a:r>
          </a:p>
          <a:p>
            <a:r>
              <a:rPr lang="ru-RU" sz="2200" b="1"/>
              <a:t>6.	Научные положения.</a:t>
            </a:r>
          </a:p>
          <a:p>
            <a:r>
              <a:rPr lang="ru-RU" sz="2200" b="1"/>
              <a:t>7.	Практическая значимость результатов.</a:t>
            </a:r>
          </a:p>
        </p:txBody>
      </p:sp>
      <p:sp>
        <p:nvSpPr>
          <p:cNvPr id="16387" name="Прямоугольник 2"/>
          <p:cNvSpPr>
            <a:spLocks noChangeArrowheads="1"/>
          </p:cNvSpPr>
          <p:nvPr/>
        </p:nvSpPr>
        <p:spPr bwMode="auto">
          <a:xfrm>
            <a:off x="2401888" y="508000"/>
            <a:ext cx="4411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200" b="1">
                <a:solidFill>
                  <a:srgbClr val="771F28"/>
                </a:solidFill>
              </a:rPr>
              <a:t>Структура «Введения»: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025" y="404813"/>
            <a:ext cx="8493125" cy="5940425"/>
          </a:xfrm>
          <a:prstGeom prst="rect">
            <a:avLst/>
          </a:prstGeom>
        </p:spPr>
        <p:txBody>
          <a:bodyPr>
            <a:spAutoFit/>
          </a:bodyPr>
          <a:lstStyle/>
          <a:p>
            <a:pPr fontAlgn="auto">
              <a:spcBef>
                <a:spcPts val="0"/>
              </a:spcBef>
              <a:spcAft>
                <a:spcPts val="0"/>
              </a:spcAft>
              <a:defRPr/>
            </a:pPr>
            <a:r>
              <a:rPr lang="ru-RU" sz="2200" b="1" dirty="0">
                <a:solidFill>
                  <a:schemeClr val="accent2">
                    <a:lumMod val="75000"/>
                  </a:schemeClr>
                </a:solidFill>
                <a:latin typeface="+mn-lt"/>
                <a:cs typeface="+mn-cs"/>
              </a:rPr>
              <a:t>Актуальность темы</a:t>
            </a:r>
          </a:p>
          <a:p>
            <a:pPr algn="ctr" fontAlgn="auto">
              <a:spcBef>
                <a:spcPts val="0"/>
              </a:spcBef>
              <a:spcAft>
                <a:spcPts val="0"/>
              </a:spcAft>
              <a:defRPr/>
            </a:pPr>
            <a:r>
              <a:rPr lang="ru-RU" sz="2000" b="1" i="1" dirty="0">
                <a:latin typeface="+mn-lt"/>
                <a:cs typeface="+mn-cs"/>
              </a:rPr>
              <a:t>Темы магистерских диссертаций РХТИ имени Менделеева:</a:t>
            </a:r>
          </a:p>
          <a:p>
            <a:pPr fontAlgn="auto">
              <a:spcBef>
                <a:spcPts val="0"/>
              </a:spcBef>
              <a:spcAft>
                <a:spcPts val="0"/>
              </a:spcAft>
              <a:defRPr/>
            </a:pPr>
            <a:r>
              <a:rPr lang="ru-RU" sz="2000" b="1" dirty="0">
                <a:latin typeface="+mn-lt"/>
                <a:cs typeface="+mn-cs"/>
              </a:rPr>
              <a:t>Выпуск 2010 года: </a:t>
            </a:r>
          </a:p>
          <a:p>
            <a:pPr fontAlgn="auto">
              <a:spcBef>
                <a:spcPts val="0"/>
              </a:spcBef>
              <a:spcAft>
                <a:spcPts val="0"/>
              </a:spcAft>
              <a:defRPr/>
            </a:pPr>
            <a:r>
              <a:rPr lang="ru-RU" sz="2000" b="1" dirty="0">
                <a:latin typeface="+mn-lt"/>
                <a:cs typeface="+mn-cs"/>
              </a:rPr>
              <a:t>1.	Моделирование токсического действия </a:t>
            </a:r>
            <a:r>
              <a:rPr lang="ru-RU" sz="2000" b="1" dirty="0" err="1">
                <a:latin typeface="+mn-lt"/>
                <a:cs typeface="+mn-cs"/>
              </a:rPr>
              <a:t>глюкозилтрансферазы</a:t>
            </a:r>
            <a:r>
              <a:rPr lang="ru-RU" sz="2000" b="1" dirty="0">
                <a:latin typeface="+mn-lt"/>
                <a:cs typeface="+mn-cs"/>
              </a:rPr>
              <a:t> Lgt1 </a:t>
            </a:r>
            <a:r>
              <a:rPr lang="ru-RU" sz="2000" b="1" dirty="0" err="1">
                <a:latin typeface="+mn-lt"/>
                <a:cs typeface="+mn-cs"/>
              </a:rPr>
              <a:t>Legionella</a:t>
            </a:r>
            <a:r>
              <a:rPr lang="ru-RU" sz="2000" b="1" dirty="0">
                <a:latin typeface="+mn-lt"/>
                <a:cs typeface="+mn-cs"/>
              </a:rPr>
              <a:t> </a:t>
            </a:r>
            <a:r>
              <a:rPr lang="ru-RU" sz="2000" b="1" dirty="0" err="1">
                <a:latin typeface="+mn-lt"/>
                <a:cs typeface="+mn-cs"/>
              </a:rPr>
              <a:t>pneumophila</a:t>
            </a:r>
            <a:r>
              <a:rPr lang="ru-RU" sz="2000" b="1" dirty="0">
                <a:latin typeface="+mn-lt"/>
                <a:cs typeface="+mn-cs"/>
              </a:rPr>
              <a:t> с использованием дрожжей </a:t>
            </a:r>
            <a:r>
              <a:rPr lang="ru-RU" sz="2000" b="1" dirty="0" err="1">
                <a:latin typeface="+mn-lt"/>
                <a:cs typeface="+mn-cs"/>
              </a:rPr>
              <a:t>Saccharomyces</a:t>
            </a:r>
            <a:r>
              <a:rPr lang="ru-RU" sz="2000" b="1" dirty="0">
                <a:latin typeface="+mn-lt"/>
                <a:cs typeface="+mn-cs"/>
              </a:rPr>
              <a:t> </a:t>
            </a:r>
            <a:r>
              <a:rPr lang="ru-RU" sz="2000" b="1" dirty="0" err="1">
                <a:latin typeface="+mn-lt"/>
                <a:cs typeface="+mn-cs"/>
              </a:rPr>
              <a:t>cerevisiae</a:t>
            </a:r>
            <a:endParaRPr lang="ru-RU" sz="2000" b="1" dirty="0">
              <a:latin typeface="+mn-lt"/>
              <a:cs typeface="+mn-cs"/>
            </a:endParaRPr>
          </a:p>
          <a:p>
            <a:pPr fontAlgn="auto">
              <a:spcBef>
                <a:spcPts val="0"/>
              </a:spcBef>
              <a:spcAft>
                <a:spcPts val="0"/>
              </a:spcAft>
              <a:defRPr/>
            </a:pPr>
            <a:r>
              <a:rPr lang="ru-RU" sz="2000" b="1" dirty="0">
                <a:latin typeface="+mn-lt"/>
                <a:cs typeface="+mn-cs"/>
              </a:rPr>
              <a:t>2.	Синтез жестких ароматических </a:t>
            </a:r>
            <a:r>
              <a:rPr lang="ru-RU" sz="2000" b="1" dirty="0" err="1">
                <a:latin typeface="+mn-lt"/>
                <a:cs typeface="+mn-cs"/>
              </a:rPr>
              <a:t>дендронов</a:t>
            </a:r>
            <a:r>
              <a:rPr lang="ru-RU" sz="2000" b="1" dirty="0">
                <a:latin typeface="+mn-lt"/>
                <a:cs typeface="+mn-cs"/>
              </a:rPr>
              <a:t> для стабилизации монодисперсных магнитных </a:t>
            </a:r>
            <a:r>
              <a:rPr lang="ru-RU" sz="2000" b="1" dirty="0" err="1">
                <a:latin typeface="+mn-lt"/>
                <a:cs typeface="+mn-cs"/>
              </a:rPr>
              <a:t>наночастиц</a:t>
            </a:r>
            <a:endParaRPr lang="ru-RU" sz="2000" b="1" dirty="0">
              <a:latin typeface="+mn-lt"/>
              <a:cs typeface="+mn-cs"/>
            </a:endParaRPr>
          </a:p>
          <a:p>
            <a:pPr fontAlgn="auto">
              <a:spcBef>
                <a:spcPts val="0"/>
              </a:spcBef>
              <a:spcAft>
                <a:spcPts val="0"/>
              </a:spcAft>
              <a:defRPr/>
            </a:pPr>
            <a:r>
              <a:rPr lang="ru-RU" sz="2000" b="1" dirty="0">
                <a:latin typeface="+mn-lt"/>
                <a:cs typeface="+mn-cs"/>
              </a:rPr>
              <a:t>3.	Синтез и некоторые свойства </a:t>
            </a:r>
            <a:r>
              <a:rPr lang="ru-RU" sz="2000" b="1" dirty="0" err="1">
                <a:latin typeface="+mn-lt"/>
                <a:cs typeface="+mn-cs"/>
              </a:rPr>
              <a:t>тиадиазоцинов</a:t>
            </a:r>
            <a:r>
              <a:rPr lang="ru-RU" sz="2000" b="1" dirty="0">
                <a:latin typeface="+mn-lt"/>
                <a:cs typeface="+mn-cs"/>
              </a:rPr>
              <a:t> - новых восьмичленных гетероциклических соединений</a:t>
            </a:r>
          </a:p>
          <a:p>
            <a:pPr fontAlgn="auto">
              <a:spcBef>
                <a:spcPts val="0"/>
              </a:spcBef>
              <a:spcAft>
                <a:spcPts val="0"/>
              </a:spcAft>
              <a:defRPr/>
            </a:pPr>
            <a:r>
              <a:rPr lang="ru-RU" sz="2000" b="1" dirty="0">
                <a:latin typeface="+mn-lt"/>
                <a:cs typeface="+mn-cs"/>
              </a:rPr>
              <a:t>4.	Применение катионного фрагмента [(h-С6Н7)</a:t>
            </a:r>
            <a:r>
              <a:rPr lang="ru-RU" sz="2000" b="1" dirty="0" err="1">
                <a:latin typeface="+mn-lt"/>
                <a:cs typeface="+mn-cs"/>
              </a:rPr>
              <a:t>Fe</a:t>
            </a:r>
            <a:r>
              <a:rPr lang="ru-RU" sz="2000" b="1" dirty="0">
                <a:latin typeface="+mn-lt"/>
                <a:cs typeface="+mn-cs"/>
              </a:rPr>
              <a:t>]+ (C6H7 = </a:t>
            </a:r>
            <a:r>
              <a:rPr lang="ru-RU" sz="2000" b="1" dirty="0" err="1">
                <a:latin typeface="+mn-lt"/>
                <a:cs typeface="+mn-cs"/>
              </a:rPr>
              <a:t>циклогексадиенил</a:t>
            </a:r>
            <a:r>
              <a:rPr lang="ru-RU" sz="2000" b="1" dirty="0">
                <a:latin typeface="+mn-lt"/>
                <a:cs typeface="+mn-cs"/>
              </a:rPr>
              <a:t>) в синтезе новых комплексов </a:t>
            </a:r>
            <a:r>
              <a:rPr lang="ru-RU" sz="2000" b="1" dirty="0" err="1">
                <a:latin typeface="+mn-lt"/>
                <a:cs typeface="+mn-cs"/>
              </a:rPr>
              <a:t>Fe</a:t>
            </a:r>
            <a:endParaRPr lang="ru-RU" sz="2000" b="1" dirty="0">
              <a:latin typeface="+mn-lt"/>
              <a:cs typeface="+mn-cs"/>
            </a:endParaRPr>
          </a:p>
          <a:p>
            <a:pPr fontAlgn="auto">
              <a:spcBef>
                <a:spcPts val="0"/>
              </a:spcBef>
              <a:spcAft>
                <a:spcPts val="0"/>
              </a:spcAft>
              <a:defRPr/>
            </a:pPr>
            <a:r>
              <a:rPr lang="ru-RU" sz="2000" b="1" dirty="0">
                <a:latin typeface="+mn-lt"/>
                <a:cs typeface="+mn-cs"/>
              </a:rPr>
              <a:t>5.	Технология </a:t>
            </a:r>
            <a:r>
              <a:rPr lang="ru-RU" sz="2000" b="1" dirty="0" err="1">
                <a:latin typeface="+mn-lt"/>
                <a:cs typeface="+mn-cs"/>
              </a:rPr>
              <a:t>конъюгирования</a:t>
            </a:r>
            <a:r>
              <a:rPr lang="ru-RU" sz="2000" b="1" dirty="0">
                <a:latin typeface="+mn-lt"/>
                <a:cs typeface="+mn-cs"/>
              </a:rPr>
              <a:t> </a:t>
            </a:r>
            <a:r>
              <a:rPr lang="ru-RU" sz="2000" b="1" dirty="0" err="1">
                <a:latin typeface="+mn-lt"/>
                <a:cs typeface="+mn-cs"/>
              </a:rPr>
              <a:t>моноклональных</a:t>
            </a:r>
            <a:r>
              <a:rPr lang="ru-RU" sz="2000" b="1" dirty="0">
                <a:latin typeface="+mn-lt"/>
                <a:cs typeface="+mn-cs"/>
              </a:rPr>
              <a:t> антител с природными и синтетическими </a:t>
            </a:r>
            <a:r>
              <a:rPr lang="ru-RU" sz="2000" b="1" dirty="0" err="1">
                <a:latin typeface="+mn-lt"/>
                <a:cs typeface="+mn-cs"/>
              </a:rPr>
              <a:t>флуорохромами</a:t>
            </a:r>
            <a:r>
              <a:rPr lang="ru-RU" sz="2000" b="1" dirty="0">
                <a:latin typeface="+mn-lt"/>
                <a:cs typeface="+mn-cs"/>
              </a:rPr>
              <a:t> и их использование в </a:t>
            </a:r>
            <a:r>
              <a:rPr lang="ru-RU" sz="2000" b="1" dirty="0" err="1">
                <a:latin typeface="+mn-lt"/>
                <a:cs typeface="+mn-cs"/>
              </a:rPr>
              <a:t>мультипараметрическом</a:t>
            </a:r>
            <a:r>
              <a:rPr lang="ru-RU" sz="2000" b="1" dirty="0">
                <a:latin typeface="+mn-lt"/>
                <a:cs typeface="+mn-cs"/>
              </a:rPr>
              <a:t> анализе клеточных популяций</a:t>
            </a:r>
            <a:endParaRPr lang="ru-RU" sz="2000" b="1" dirty="0">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500438"/>
            <a:ext cx="36004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750" y="1196975"/>
            <a:ext cx="8135938" cy="3108325"/>
          </a:xfrm>
          <a:prstGeom prst="rect">
            <a:avLst/>
          </a:prstGeom>
        </p:spPr>
        <p:txBody>
          <a:bodyPr>
            <a:spAutoFit/>
          </a:bodyPr>
          <a:lstStyle/>
          <a:p>
            <a:pPr algn="just" fontAlgn="auto">
              <a:spcBef>
                <a:spcPts val="120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Актуальность</a:t>
            </a:r>
            <a:r>
              <a:rPr lang="ru-RU" sz="2200" b="1" dirty="0">
                <a:latin typeface="+mn-lt"/>
                <a:cs typeface="+mn-cs"/>
              </a:rPr>
              <a:t> определяет объект исследования.</a:t>
            </a:r>
          </a:p>
          <a:p>
            <a:pPr algn="just" fontAlgn="auto">
              <a:spcBef>
                <a:spcPts val="120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Цель</a:t>
            </a:r>
            <a:r>
              <a:rPr lang="ru-RU" sz="2200" b="1" dirty="0">
                <a:latin typeface="+mn-lt"/>
                <a:cs typeface="+mn-cs"/>
              </a:rPr>
              <a:t> определяет научный результат, тактику исследования, последовательность конкретных исследовательских задач.</a:t>
            </a:r>
          </a:p>
          <a:p>
            <a:pPr algn="just" fontAlgn="auto">
              <a:spcBef>
                <a:spcPts val="120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Задачи</a:t>
            </a:r>
            <a:r>
              <a:rPr lang="ru-RU" sz="2200" b="1" dirty="0">
                <a:latin typeface="+mn-lt"/>
                <a:cs typeface="+mn-cs"/>
              </a:rPr>
              <a:t> определяют предмет исследования. Задачи формулируют вопросы, на которые должен быть получен ответ для достижения цели.</a:t>
            </a:r>
            <a:endParaRPr lang="ru-RU" sz="2200" b="1" dirty="0">
              <a:latin typeface="+mn-lt"/>
              <a:cs typeface="+mn-cs"/>
            </a:endParaRPr>
          </a:p>
        </p:txBody>
      </p:sp>
      <p:sp>
        <p:nvSpPr>
          <p:cNvPr id="3" name="Прямоугольник 2"/>
          <p:cNvSpPr/>
          <p:nvPr/>
        </p:nvSpPr>
        <p:spPr>
          <a:xfrm>
            <a:off x="2268538" y="425450"/>
            <a:ext cx="5472112" cy="522288"/>
          </a:xfrm>
          <a:prstGeom prst="rect">
            <a:avLst/>
          </a:prstGeom>
        </p:spPr>
        <p:txBody>
          <a:bodyPr>
            <a:spAutoFit/>
          </a:bodyPr>
          <a:lstStyle/>
          <a:p>
            <a:pPr fontAlgn="auto">
              <a:spcBef>
                <a:spcPts val="0"/>
              </a:spcBef>
              <a:spcAft>
                <a:spcPts val="0"/>
              </a:spcAft>
              <a:defRPr/>
            </a:pPr>
            <a:r>
              <a:rPr lang="ru-RU" sz="2800" b="1" dirty="0">
                <a:solidFill>
                  <a:schemeClr val="accent2">
                    <a:lumMod val="75000"/>
                  </a:schemeClr>
                </a:solidFill>
                <a:latin typeface="+mn-lt"/>
                <a:cs typeface="+mn-cs"/>
              </a:rPr>
              <a:t>Цели и задачи работы</a:t>
            </a:r>
          </a:p>
        </p:txBody>
      </p:sp>
      <p:pic>
        <p:nvPicPr>
          <p:cNvPr id="18441" name="Picture 9"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1268413"/>
            <a:ext cx="7993063" cy="4248150"/>
          </a:xfrm>
          <a:prstGeom prst="rect">
            <a:avLst/>
          </a:prstGeom>
        </p:spPr>
        <p:txBody>
          <a:bodyPr>
            <a:spAutoFit/>
          </a:bodyPr>
          <a:lstStyle/>
          <a:p>
            <a:pPr algn="just" fontAlgn="auto">
              <a:spcBef>
                <a:spcPts val="1200"/>
              </a:spcBef>
              <a:spcAft>
                <a:spcPts val="0"/>
              </a:spcAft>
              <a:defRPr/>
            </a:pPr>
            <a:r>
              <a:rPr lang="ru-RU" sz="2400" b="1" dirty="0">
                <a:solidFill>
                  <a:schemeClr val="accent2">
                    <a:lumMod val="60000"/>
                    <a:lumOff val="40000"/>
                  </a:schemeClr>
                </a:solidFill>
                <a:effectLst>
                  <a:outerShdw blurRad="38100" dist="38100" dir="2700000" algn="tl">
                    <a:srgbClr val="000000">
                      <a:alpha val="43137"/>
                    </a:srgbClr>
                  </a:outerShdw>
                </a:effectLst>
                <a:latin typeface="+mn-lt"/>
                <a:cs typeface="+mn-cs"/>
              </a:rPr>
              <a:t>Объект</a:t>
            </a:r>
            <a:r>
              <a:rPr lang="ru-RU" sz="2400" b="1" dirty="0">
                <a:latin typeface="+mn-lt"/>
                <a:cs typeface="+mn-cs"/>
              </a:rPr>
              <a:t> – это определенный элемент реальности, который обладает реальными границами, относительной автономностью существования. Объект порождает проблемную ситуацию и избирается для изучения.</a:t>
            </a:r>
          </a:p>
          <a:p>
            <a:pPr algn="just" fontAlgn="auto">
              <a:spcBef>
                <a:spcPts val="1200"/>
              </a:spcBef>
              <a:spcAft>
                <a:spcPts val="0"/>
              </a:spcAft>
              <a:defRPr/>
            </a:pPr>
            <a:r>
              <a:rPr lang="ru-RU" sz="2400" b="1" dirty="0">
                <a:solidFill>
                  <a:schemeClr val="accent2">
                    <a:lumMod val="60000"/>
                    <a:lumOff val="40000"/>
                  </a:schemeClr>
                </a:solidFill>
                <a:effectLst>
                  <a:outerShdw blurRad="38100" dist="38100" dir="2700000" algn="tl">
                    <a:srgbClr val="000000">
                      <a:alpha val="43137"/>
                    </a:srgbClr>
                  </a:outerShdw>
                </a:effectLst>
                <a:latin typeface="+mn-lt"/>
                <a:cs typeface="+mn-cs"/>
              </a:rPr>
              <a:t>Предмет</a:t>
            </a:r>
            <a:r>
              <a:rPr lang="ru-RU" sz="2400" b="1" dirty="0">
                <a:latin typeface="+mn-lt"/>
                <a:cs typeface="+mn-cs"/>
              </a:rPr>
              <a:t> – логическое описание объекта, его какая-либо целостная составляющая.</a:t>
            </a:r>
          </a:p>
          <a:p>
            <a:pPr lvl="4" algn="ctr" fontAlgn="auto">
              <a:spcBef>
                <a:spcPts val="1200"/>
              </a:spcBef>
              <a:spcAft>
                <a:spcPts val="0"/>
              </a:spcAft>
              <a:defRPr/>
            </a:pPr>
            <a:r>
              <a:rPr lang="ru-RU" sz="2400" b="1" dirty="0">
                <a:latin typeface="+mn-lt"/>
                <a:cs typeface="+mn-cs"/>
              </a:rPr>
              <a:t>ОБЪЕКТ ↔ПРЕДМЕТ</a:t>
            </a:r>
          </a:p>
          <a:p>
            <a:pPr lvl="4" algn="ctr" fontAlgn="auto">
              <a:spcBef>
                <a:spcPts val="1200"/>
              </a:spcBef>
              <a:spcAft>
                <a:spcPts val="0"/>
              </a:spcAft>
              <a:defRPr/>
            </a:pPr>
            <a:r>
              <a:rPr lang="ru-RU" sz="2400" b="1" dirty="0">
                <a:latin typeface="+mn-lt"/>
                <a:cs typeface="+mn-cs"/>
              </a:rPr>
              <a:t>общее            частное</a:t>
            </a:r>
            <a:endParaRPr lang="ru-RU" sz="2400" b="1" dirty="0">
              <a:latin typeface="+mn-lt"/>
              <a:cs typeface="+mn-cs"/>
            </a:endParaRPr>
          </a:p>
        </p:txBody>
      </p:sp>
      <p:sp>
        <p:nvSpPr>
          <p:cNvPr id="3" name="Прямоугольник 2"/>
          <p:cNvSpPr/>
          <p:nvPr/>
        </p:nvSpPr>
        <p:spPr>
          <a:xfrm>
            <a:off x="2627313" y="576263"/>
            <a:ext cx="4702175" cy="460375"/>
          </a:xfrm>
          <a:prstGeom prst="rect">
            <a:avLst/>
          </a:prstGeom>
        </p:spPr>
        <p:txBody>
          <a:bodyPr>
            <a:spAutoFit/>
          </a:bodyPr>
          <a:lstStyle/>
          <a:p>
            <a:pPr fontAlgn="auto">
              <a:spcBef>
                <a:spcPts val="0"/>
              </a:spcBef>
              <a:spcAft>
                <a:spcPts val="0"/>
              </a:spcAft>
              <a:defRPr/>
            </a:pPr>
            <a:r>
              <a:rPr lang="ru-RU" sz="2400" b="1" dirty="0">
                <a:solidFill>
                  <a:srgbClr val="C00000"/>
                </a:solidFill>
                <a:effectLst>
                  <a:outerShdw blurRad="38100" dist="38100" dir="2700000" algn="tl">
                    <a:srgbClr val="000000">
                      <a:alpha val="43137"/>
                    </a:srgbClr>
                  </a:outerShdw>
                </a:effectLst>
                <a:latin typeface="+mn-lt"/>
                <a:cs typeface="+mn-cs"/>
              </a:rPr>
              <a:t>ОБЪЕКТ И ПРЕДМЕТ</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4465638"/>
            <a:ext cx="22288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55600" y="1457325"/>
            <a:ext cx="82486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i="1"/>
              <a:t>Научные положения:</a:t>
            </a:r>
          </a:p>
          <a:p>
            <a:r>
              <a:rPr lang="ru-RU" sz="2000" b="1"/>
              <a:t>– доказательства;</a:t>
            </a:r>
          </a:p>
          <a:p>
            <a:r>
              <a:rPr lang="ru-RU" sz="2000" b="1"/>
              <a:t>– обоснование;</a:t>
            </a:r>
          </a:p>
          <a:p>
            <a:r>
              <a:rPr lang="ru-RU" sz="2000" b="1"/>
              <a:t>– объяснение;</a:t>
            </a:r>
          </a:p>
          <a:p>
            <a:r>
              <a:rPr lang="ru-RU" sz="2000" b="1"/>
              <a:t>– выводы;</a:t>
            </a:r>
          </a:p>
          <a:p>
            <a:r>
              <a:rPr lang="ru-RU" sz="2000" b="1"/>
              <a:t>– положения;</a:t>
            </a:r>
          </a:p>
          <a:p>
            <a:r>
              <a:rPr lang="ru-RU" sz="2000" b="1"/>
              <a:t>– рекомендации.</a:t>
            </a:r>
          </a:p>
          <a:p>
            <a:endParaRPr lang="ru-RU" sz="2000" b="1"/>
          </a:p>
          <a:p>
            <a:r>
              <a:rPr lang="ru-RU" sz="2000" b="1" i="1"/>
              <a:t>Научные результаты:</a:t>
            </a:r>
          </a:p>
          <a:p>
            <a:r>
              <a:rPr lang="ru-RU" sz="2000" b="1"/>
              <a:t>– модель;</a:t>
            </a:r>
          </a:p>
          <a:p>
            <a:r>
              <a:rPr lang="ru-RU" sz="2000" b="1"/>
              <a:t>– методика;</a:t>
            </a:r>
          </a:p>
          <a:p>
            <a:r>
              <a:rPr lang="ru-RU" sz="2000" b="1"/>
              <a:t>– метод;</a:t>
            </a:r>
          </a:p>
          <a:p>
            <a:r>
              <a:rPr lang="ru-RU" sz="2000" b="1"/>
              <a:t>– формульное соотношение;</a:t>
            </a:r>
          </a:p>
          <a:p>
            <a:r>
              <a:rPr lang="ru-RU" b="1" i="1"/>
              <a:t>«Впервые рассмотренный…», «не имеющий аналогов…», «оригинальный…..» или «модифицированный…», «усовершенствованный…».</a:t>
            </a:r>
          </a:p>
        </p:txBody>
      </p:sp>
      <p:sp>
        <p:nvSpPr>
          <p:cNvPr id="3" name="Прямоугольник 2"/>
          <p:cNvSpPr/>
          <p:nvPr/>
        </p:nvSpPr>
        <p:spPr>
          <a:xfrm>
            <a:off x="355600" y="404813"/>
            <a:ext cx="8064500" cy="1108075"/>
          </a:xfrm>
          <a:prstGeom prst="rect">
            <a:avLst/>
          </a:prstGeom>
        </p:spPr>
        <p:txBody>
          <a:bodyPr>
            <a:spAutoFit/>
          </a:bodyPr>
          <a:lstStyle/>
          <a:p>
            <a:pPr algn="just" fontAlgn="auto">
              <a:spcBef>
                <a:spcPts val="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Научный результат </a:t>
            </a:r>
            <a:r>
              <a:rPr lang="ru-RU" sz="2200" b="1" dirty="0">
                <a:solidFill>
                  <a:prstClr val="black"/>
                </a:solidFill>
                <a:latin typeface="+mn-lt"/>
                <a:cs typeface="+mn-cs"/>
              </a:rPr>
              <a:t>– это выраженный в том или ином виде фрагмент системы знаний и/или эффект от применения знаний.</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863" y="2328863"/>
            <a:ext cx="4695825"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612775"/>
            <a:ext cx="8280400" cy="3540125"/>
          </a:xfrm>
          <a:prstGeom prst="rect">
            <a:avLst/>
          </a:prstGeom>
        </p:spPr>
        <p:txBody>
          <a:bodyPr>
            <a:spAutoFit/>
          </a:bodyPr>
          <a:lstStyle/>
          <a:p>
            <a:pPr algn="just" fontAlgn="auto">
              <a:spcBef>
                <a:spcPts val="0"/>
              </a:spcBef>
              <a:spcAft>
                <a:spcPts val="0"/>
              </a:spcAft>
              <a:defRPr/>
            </a:pPr>
            <a:r>
              <a:rPr lang="ru-RU" sz="2200" b="1" dirty="0">
                <a:solidFill>
                  <a:schemeClr val="accent2">
                    <a:lumMod val="75000"/>
                  </a:schemeClr>
                </a:solidFill>
                <a:latin typeface="+mn-lt"/>
                <a:cs typeface="+mn-cs"/>
              </a:rPr>
              <a:t>Научная новизна диссертационного исследования </a:t>
            </a:r>
            <a:r>
              <a:rPr lang="ru-RU" sz="2000" b="1" dirty="0">
                <a:latin typeface="+mn-lt"/>
                <a:cs typeface="+mn-cs"/>
              </a:rPr>
              <a:t>– это признак, наличие которого дает автору право на использование понятия «впервые» при характеристике полученных им результатов или исследования в целом.</a:t>
            </a:r>
          </a:p>
          <a:p>
            <a:pPr algn="just" fontAlgn="auto">
              <a:spcBef>
                <a:spcPts val="0"/>
              </a:spcBef>
              <a:spcAft>
                <a:spcPts val="0"/>
              </a:spcAft>
              <a:defRPr/>
            </a:pPr>
            <a:endParaRPr lang="ru-RU" sz="2000" b="1" i="1" dirty="0">
              <a:solidFill>
                <a:prstClr val="black"/>
              </a:solidFill>
              <a:latin typeface="+mn-lt"/>
              <a:cs typeface="+mn-cs"/>
            </a:endParaRPr>
          </a:p>
          <a:p>
            <a:pPr algn="just" fontAlgn="auto">
              <a:spcBef>
                <a:spcPts val="0"/>
              </a:spcBef>
              <a:spcAft>
                <a:spcPts val="0"/>
              </a:spcAft>
              <a:defRPr/>
            </a:pPr>
            <a:r>
              <a:rPr lang="ru-RU" sz="2000" b="1" i="1" dirty="0">
                <a:solidFill>
                  <a:prstClr val="black"/>
                </a:solidFill>
                <a:latin typeface="+mn-lt"/>
                <a:cs typeface="+mn-cs"/>
              </a:rPr>
              <a:t>Признаки </a:t>
            </a:r>
            <a:r>
              <a:rPr lang="ru-RU" sz="2000" b="1" i="1" dirty="0">
                <a:solidFill>
                  <a:prstClr val="black"/>
                </a:solidFill>
                <a:latin typeface="+mn-lt"/>
                <a:cs typeface="+mn-cs"/>
              </a:rPr>
              <a:t>научной новизны</a:t>
            </a:r>
            <a:r>
              <a:rPr lang="ru-RU" sz="2000" b="1" dirty="0">
                <a:solidFill>
                  <a:prstClr val="black"/>
                </a:solidFill>
                <a:latin typeface="+mn-lt"/>
                <a:cs typeface="+mn-cs"/>
              </a:rPr>
              <a:t>:</a:t>
            </a:r>
          </a:p>
          <a:p>
            <a:pPr fontAlgn="auto">
              <a:spcBef>
                <a:spcPts val="0"/>
              </a:spcBef>
              <a:spcAft>
                <a:spcPts val="0"/>
              </a:spcAft>
              <a:defRPr/>
            </a:pPr>
            <a:r>
              <a:rPr lang="ru-RU" sz="2000" b="1" dirty="0">
                <a:solidFill>
                  <a:prstClr val="black"/>
                </a:solidFill>
                <a:latin typeface="+mn-lt"/>
                <a:cs typeface="+mn-cs"/>
              </a:rPr>
              <a:t>1.	Впервые сформулированы и содержательно объяснены теоретические положения или методические рекомендации.</a:t>
            </a:r>
          </a:p>
          <a:p>
            <a:pPr algn="just" fontAlgn="auto">
              <a:spcBef>
                <a:spcPts val="0"/>
              </a:spcBef>
              <a:spcAft>
                <a:spcPts val="0"/>
              </a:spcAft>
              <a:defRPr/>
            </a:pPr>
            <a:endParaRPr lang="ru-RU" sz="2000" b="1" dirty="0">
              <a:latin typeface="+mn-lt"/>
              <a:cs typeface="+mn-cs"/>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716338"/>
            <a:ext cx="3260725"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Прямоугольник 2"/>
          <p:cNvSpPr>
            <a:spLocks noChangeArrowheads="1"/>
          </p:cNvSpPr>
          <p:nvPr/>
        </p:nvSpPr>
        <p:spPr bwMode="auto">
          <a:xfrm>
            <a:off x="585788" y="3716338"/>
            <a:ext cx="52816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a:solidFill>
                  <a:srgbClr val="000000"/>
                </a:solidFill>
              </a:rPr>
              <a:t>2.	Проанализированы и обобщены новые явления, выявлены новые тенденции….</a:t>
            </a:r>
          </a:p>
          <a:p>
            <a:r>
              <a:rPr lang="ru-RU" sz="2000" b="1">
                <a:solidFill>
                  <a:srgbClr val="000000"/>
                </a:solidFill>
              </a:rPr>
              <a:t>3.	Есть формулировки, понятия, углубляющие понимание процессов.</a:t>
            </a:r>
          </a:p>
          <a:p>
            <a:r>
              <a:rPr lang="ru-RU" sz="2000" b="1">
                <a:solidFill>
                  <a:srgbClr val="000000"/>
                </a:solidFill>
              </a:rPr>
              <a:t>4.	Используются новые методы исследования</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549275"/>
            <a:ext cx="8064500" cy="3046413"/>
          </a:xfrm>
          <a:prstGeom prst="rect">
            <a:avLst/>
          </a:prstGeom>
        </p:spPr>
        <p:txBody>
          <a:bodyPr>
            <a:spAutoFit/>
          </a:bodyPr>
          <a:lstStyle/>
          <a:p>
            <a:pPr fontAlgn="auto">
              <a:spcBef>
                <a:spcPts val="0"/>
              </a:spcBef>
              <a:spcAft>
                <a:spcPts val="0"/>
              </a:spcAft>
              <a:defRPr/>
            </a:pPr>
            <a:r>
              <a:rPr lang="ru-RU" sz="2400" b="1" dirty="0">
                <a:solidFill>
                  <a:schemeClr val="accent2">
                    <a:lumMod val="75000"/>
                  </a:schemeClr>
                </a:solidFill>
                <a:latin typeface="+mn-lt"/>
                <a:cs typeface="+mn-cs"/>
              </a:rPr>
              <a:t>ПРАКТИЧЕСКАЯ ЗНАЧИМОСТЬ РЕЗУЛЬТАТОВ ПРОЯВЛЯЕТСЯ:</a:t>
            </a:r>
          </a:p>
          <a:p>
            <a:pPr fontAlgn="auto">
              <a:spcBef>
                <a:spcPts val="0"/>
              </a:spcBef>
              <a:spcAft>
                <a:spcPts val="0"/>
              </a:spcAft>
              <a:defRPr/>
            </a:pPr>
            <a:endParaRPr lang="ru-RU" sz="2400" b="1" dirty="0">
              <a:solidFill>
                <a:schemeClr val="accent2">
                  <a:lumMod val="75000"/>
                </a:schemeClr>
              </a:solidFill>
              <a:latin typeface="+mn-lt"/>
              <a:cs typeface="+mn-cs"/>
            </a:endParaRPr>
          </a:p>
          <a:p>
            <a:pPr fontAlgn="auto">
              <a:spcBef>
                <a:spcPts val="0"/>
              </a:spcBef>
              <a:spcAft>
                <a:spcPts val="0"/>
              </a:spcAft>
              <a:defRPr/>
            </a:pPr>
            <a:r>
              <a:rPr lang="ru-RU" sz="2400" b="1" dirty="0">
                <a:latin typeface="+mn-lt"/>
                <a:cs typeface="+mn-cs"/>
              </a:rPr>
              <a:t>– публикации в статьях, монографиях, учебниках;</a:t>
            </a:r>
          </a:p>
          <a:p>
            <a:pPr fontAlgn="auto">
              <a:spcBef>
                <a:spcPts val="0"/>
              </a:spcBef>
              <a:spcAft>
                <a:spcPts val="0"/>
              </a:spcAft>
              <a:defRPr/>
            </a:pPr>
            <a:r>
              <a:rPr lang="ru-RU" sz="2400" b="1" dirty="0">
                <a:latin typeface="+mn-lt"/>
                <a:cs typeface="+mn-cs"/>
              </a:rPr>
              <a:t>– наличие патентов;</a:t>
            </a:r>
          </a:p>
          <a:p>
            <a:pPr fontAlgn="auto">
              <a:spcBef>
                <a:spcPts val="0"/>
              </a:spcBef>
              <a:spcAft>
                <a:spcPts val="0"/>
              </a:spcAft>
              <a:defRPr/>
            </a:pPr>
            <a:r>
              <a:rPr lang="ru-RU" sz="2400" b="1" dirty="0">
                <a:latin typeface="+mn-lt"/>
                <a:cs typeface="+mn-cs"/>
              </a:rPr>
              <a:t>– наличие актов о внедрении;</a:t>
            </a:r>
          </a:p>
          <a:p>
            <a:pPr fontAlgn="auto">
              <a:spcBef>
                <a:spcPts val="0"/>
              </a:spcBef>
              <a:spcAft>
                <a:spcPts val="0"/>
              </a:spcAft>
              <a:defRPr/>
            </a:pPr>
            <a:r>
              <a:rPr lang="ru-RU" sz="2400" b="1" dirty="0">
                <a:latin typeface="+mn-lt"/>
                <a:cs typeface="+mn-cs"/>
              </a:rPr>
              <a:t>– апробация на конференциях.</a:t>
            </a:r>
            <a:endParaRPr lang="ru-RU" sz="2400" b="1" dirty="0">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404813"/>
            <a:ext cx="8280400" cy="1354137"/>
          </a:xfrm>
          <a:prstGeom prst="rect">
            <a:avLst/>
          </a:prstGeom>
        </p:spPr>
        <p:txBody>
          <a:bodyPr>
            <a:spAutoFit/>
          </a:bodyPr>
          <a:lstStyle/>
          <a:p>
            <a:pPr algn="ctr" fontAlgn="auto">
              <a:spcBef>
                <a:spcPts val="0"/>
              </a:spcBef>
              <a:spcAft>
                <a:spcPts val="0"/>
              </a:spcAft>
              <a:defRPr/>
            </a:pPr>
            <a:r>
              <a:rPr lang="ru-RU" sz="2200" b="1" dirty="0">
                <a:solidFill>
                  <a:schemeClr val="accent2">
                    <a:lumMod val="75000"/>
                  </a:schemeClr>
                </a:solidFill>
                <a:latin typeface="+mn-lt"/>
                <a:cs typeface="+mn-cs"/>
              </a:rPr>
              <a:t>ОСНОВНАЯ ЧАСТЬ</a:t>
            </a:r>
          </a:p>
          <a:p>
            <a:pPr algn="just" fontAlgn="auto">
              <a:spcBef>
                <a:spcPts val="0"/>
              </a:spcBef>
              <a:spcAft>
                <a:spcPts val="0"/>
              </a:spcAft>
              <a:defRPr/>
            </a:pPr>
            <a:r>
              <a:rPr lang="ru-RU" sz="2000" b="1" dirty="0">
                <a:solidFill>
                  <a:schemeClr val="accent2">
                    <a:lumMod val="60000"/>
                    <a:lumOff val="40000"/>
                  </a:schemeClr>
                </a:solidFill>
                <a:effectLst>
                  <a:outerShdw blurRad="38100" dist="38100" dir="2700000" algn="tl">
                    <a:srgbClr val="000000">
                      <a:alpha val="43137"/>
                    </a:srgbClr>
                  </a:outerShdw>
                </a:effectLst>
                <a:latin typeface="+mn-lt"/>
                <a:cs typeface="+mn-cs"/>
              </a:rPr>
              <a:t>Первая глава </a:t>
            </a:r>
            <a:r>
              <a:rPr lang="ru-RU" sz="2000" b="1" dirty="0">
                <a:latin typeface="+mn-lt"/>
                <a:cs typeface="+mn-cs"/>
              </a:rPr>
              <a:t>– результаты научного обзора различных концепций, подходов, методических позиций.</a:t>
            </a:r>
          </a:p>
        </p:txBody>
      </p:sp>
      <p:sp>
        <p:nvSpPr>
          <p:cNvPr id="3" name="Прямоугольник 2"/>
          <p:cNvSpPr/>
          <p:nvPr/>
        </p:nvSpPr>
        <p:spPr>
          <a:xfrm>
            <a:off x="395288" y="1778000"/>
            <a:ext cx="8280400" cy="4262438"/>
          </a:xfrm>
          <a:prstGeom prst="rect">
            <a:avLst/>
          </a:prstGeom>
        </p:spPr>
        <p:txBody>
          <a:bodyPr>
            <a:spAutoFit/>
          </a:bodyPr>
          <a:lstStyle/>
          <a:p>
            <a:pPr fontAlgn="auto">
              <a:spcBef>
                <a:spcPts val="0"/>
              </a:spcBef>
              <a:spcAft>
                <a:spcPts val="0"/>
              </a:spcAft>
              <a:defRPr/>
            </a:pPr>
            <a:r>
              <a:rPr lang="ru-RU" sz="1600" b="1" i="1" dirty="0">
                <a:solidFill>
                  <a:prstClr val="black"/>
                </a:solidFill>
                <a:latin typeface="+mn-lt"/>
                <a:cs typeface="+mn-cs"/>
              </a:rPr>
              <a:t>Перечень русскоязычных журналов по аналитической химии:</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Аналитика</a:t>
            </a:r>
            <a:endParaRPr lang="ru-RU" sz="1700"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Аналитика и контроль</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Вестник Московского университета. Серия 2. Химия*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Доклады Академии наук*</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Журнал аналитической химии*</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Журнал прикладной химии*</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Заводская лаборатория. Диагностика материалов</a:t>
            </a:r>
            <a:r>
              <a:rPr lang="ru-RU" sz="1700" b="1" dirty="0">
                <a:solidFill>
                  <a:prstClr val="black"/>
                </a:solidFill>
                <a:latin typeface="+mn-lt"/>
                <a:cs typeface="+mn-cs"/>
              </a:rPr>
              <a:t>.</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Известия </a:t>
            </a:r>
            <a:r>
              <a:rPr lang="ru-RU" sz="1700" b="1" dirty="0">
                <a:solidFill>
                  <a:prstClr val="black"/>
                </a:solidFill>
                <a:latin typeface="+mn-lt"/>
                <a:cs typeface="+mn-cs"/>
              </a:rPr>
              <a:t>ВУЗов. Химия и химическая технология.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Известия Российской Академии наук. Серия химическая.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Клиническая лабораторная диагностика.</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Масс-спектрометрия.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Прикладная аналитическая химия.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Радиохимия.</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Сорбционные и </a:t>
            </a:r>
            <a:r>
              <a:rPr lang="ru-RU" sz="1700" b="1" dirty="0" err="1">
                <a:solidFill>
                  <a:prstClr val="black"/>
                </a:solidFill>
                <a:latin typeface="+mn-lt"/>
                <a:cs typeface="+mn-cs"/>
              </a:rPr>
              <a:t>хроматографические</a:t>
            </a:r>
            <a:r>
              <a:rPr lang="ru-RU" sz="1700" b="1" dirty="0">
                <a:solidFill>
                  <a:prstClr val="black"/>
                </a:solidFill>
                <a:latin typeface="+mn-lt"/>
                <a:cs typeface="+mn-cs"/>
              </a:rPr>
              <a:t> процессы.</a:t>
            </a:r>
          </a:p>
          <a:p>
            <a:pPr marL="285750" indent="-285750" fontAlgn="auto">
              <a:spcBef>
                <a:spcPts val="0"/>
              </a:spcBef>
              <a:spcAft>
                <a:spcPts val="0"/>
              </a:spcAft>
              <a:buFont typeface="Arial" pitchFamily="34" charset="0"/>
              <a:buChar char="•"/>
              <a:defRPr/>
            </a:pPr>
            <a:r>
              <a:rPr lang="ru-RU" sz="1700" b="1" dirty="0">
                <a:solidFill>
                  <a:prstClr val="black"/>
                </a:solidFill>
                <a:latin typeface="+mn-lt"/>
                <a:cs typeface="+mn-cs"/>
              </a:rPr>
              <a:t>Успехи химии.</a:t>
            </a:r>
          </a:p>
        </p:txBody>
      </p:sp>
      <p:sp>
        <p:nvSpPr>
          <p:cNvPr id="23556" name="Прямоугольник 3"/>
          <p:cNvSpPr>
            <a:spLocks noChangeArrowheads="1"/>
          </p:cNvSpPr>
          <p:nvPr/>
        </p:nvSpPr>
        <p:spPr bwMode="auto">
          <a:xfrm>
            <a:off x="2430463" y="6018213"/>
            <a:ext cx="6678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a:t>* Журнал переводится на англ. </a:t>
            </a:r>
            <a:r>
              <a:rPr lang="ru-RU" sz="1600" b="1">
                <a:latin typeface="Arial" charset="0"/>
              </a:rPr>
              <a:t>я</a:t>
            </a:r>
            <a:r>
              <a:rPr lang="ru-RU" sz="1600" b="1"/>
              <a:t>зык. Английская версия отражается в Web of Science и Scopus.</a:t>
            </a:r>
          </a:p>
        </p:txBody>
      </p:sp>
      <p:cxnSp>
        <p:nvCxnSpPr>
          <p:cNvPr id="6" name="Прямая соединительная линия 5"/>
          <p:cNvCxnSpPr/>
          <p:nvPr/>
        </p:nvCxnSpPr>
        <p:spPr>
          <a:xfrm>
            <a:off x="2555875" y="6018213"/>
            <a:ext cx="6119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8569325" cy="2044700"/>
          </a:xfrm>
          <a:prstGeom prst="rect">
            <a:avLst/>
          </a:prstGeom>
        </p:spPr>
        <p:txBody>
          <a:bodyPr>
            <a:spAutoFit/>
          </a:bodyPr>
          <a:lstStyle/>
          <a:p>
            <a:pPr algn="just"/>
            <a:r>
              <a:rPr lang="ru-RU" sz="2000" b="1">
                <a:solidFill>
                  <a:srgbClr val="D96B77"/>
                </a:solidFill>
                <a:effectLst>
                  <a:outerShdw blurRad="38100" dist="38100" dir="2700000" algn="tl">
                    <a:srgbClr val="000000"/>
                  </a:outerShdw>
                </a:effectLst>
              </a:rPr>
              <a:t>Импакт-фактор</a:t>
            </a:r>
            <a:r>
              <a:rPr lang="ru-RU" b="1"/>
              <a:t> – формальный численный показатель важности научного журнала, ежегодно рассчитываемый Институтом научной информации (Institute for Scientific Information, ISI) и публикующийся в журнале "Journal Citation Report, JCR ". Импакт-фактор показывает, сколько раз в среднем цитируется каждая опубликованная в журнале статья в течение </a:t>
            </a:r>
            <a:r>
              <a:rPr lang="ru-RU" b="1">
                <a:latin typeface="Arial" charset="0"/>
              </a:rPr>
              <a:t>трех </a:t>
            </a:r>
            <a:r>
              <a:rPr lang="ru-RU" b="1"/>
              <a:t>последующих лет после выхода. </a:t>
            </a:r>
          </a:p>
        </p:txBody>
      </p:sp>
      <p:graphicFrame>
        <p:nvGraphicFramePr>
          <p:cNvPr id="3" name="Таблица 2"/>
          <p:cNvGraphicFramePr>
            <a:graphicFrameLocks noGrp="1"/>
          </p:cNvGraphicFramePr>
          <p:nvPr/>
        </p:nvGraphicFramePr>
        <p:xfrm>
          <a:off x="1476375" y="2492375"/>
          <a:ext cx="6911975" cy="3643313"/>
        </p:xfrm>
        <a:graphic>
          <a:graphicData uri="http://schemas.openxmlformats.org/drawingml/2006/table">
            <a:tbl>
              <a:tblPr>
                <a:tableStyleId>{5C22544A-7EE6-4342-B048-85BDC9FD1C3A}</a:tableStyleId>
              </a:tblPr>
              <a:tblGrid>
                <a:gridCol w="3987678"/>
                <a:gridCol w="1462148"/>
                <a:gridCol w="1462148"/>
              </a:tblGrid>
              <a:tr h="487809">
                <a:tc>
                  <a:txBody>
                    <a:bodyPr/>
                    <a:lstStyle/>
                    <a:p>
                      <a:pPr algn="ctr">
                        <a:spcAft>
                          <a:spcPts val="0"/>
                        </a:spcAft>
                      </a:pPr>
                      <a:r>
                        <a:rPr lang="ru-RU" sz="1600" b="1" dirty="0">
                          <a:effectLst/>
                        </a:rPr>
                        <a:t>Наименование журнала</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Страна издания</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Импакт-фактор</a:t>
                      </a:r>
                      <a:endParaRPr lang="ru-RU" sz="1600" b="1">
                        <a:effectLst/>
                        <a:latin typeface="Times New Roman"/>
                        <a:ea typeface="Times New Roman"/>
                      </a:endParaRPr>
                    </a:p>
                  </a:txBody>
                  <a:tcPr marL="68572" marR="68572" marT="0" marB="0">
                    <a:solidFill>
                      <a:schemeClr val="tx2">
                        <a:lumMod val="10000"/>
                        <a:lumOff val="90000"/>
                      </a:schemeClr>
                    </a:solidFill>
                  </a:tcPr>
                </a:tc>
              </a:tr>
              <a:tr h="487809">
                <a:tc>
                  <a:txBody>
                    <a:bodyPr/>
                    <a:lstStyle/>
                    <a:p>
                      <a:pPr algn="ctr">
                        <a:spcAft>
                          <a:spcPts val="0"/>
                        </a:spcAft>
                      </a:pPr>
                      <a:r>
                        <a:rPr lang="en-US" sz="1600" b="1" dirty="0">
                          <a:effectLst/>
                        </a:rPr>
                        <a:t>ACCOUNTS OF CHEMICAL RESEARCH</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США</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12,18</a:t>
                      </a:r>
                      <a:endParaRPr lang="ru-RU" sz="1600" b="1">
                        <a:effectLst/>
                        <a:latin typeface="Times New Roman"/>
                        <a:ea typeface="Times New Roman"/>
                      </a:endParaRPr>
                    </a:p>
                  </a:txBody>
                  <a:tcPr marL="68572" marR="68572" marT="0" marB="0">
                    <a:solidFill>
                      <a:schemeClr val="tx2">
                        <a:lumMod val="10000"/>
                        <a:lumOff val="90000"/>
                      </a:schemeClr>
                    </a:solidFill>
                  </a:tcPr>
                </a:tc>
              </a:tr>
              <a:tr h="243905">
                <a:tc>
                  <a:txBody>
                    <a:bodyPr/>
                    <a:lstStyle/>
                    <a:p>
                      <a:pPr algn="ctr">
                        <a:spcAft>
                          <a:spcPts val="0"/>
                        </a:spcAft>
                      </a:pPr>
                      <a:r>
                        <a:rPr lang="en-US" sz="1600" b="1">
                          <a:effectLst/>
                        </a:rPr>
                        <a:t>ADVANCES IN CATALYSIS</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США</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4,667</a:t>
                      </a:r>
                      <a:endParaRPr lang="ru-RU" sz="1600" b="1">
                        <a:effectLst/>
                        <a:latin typeface="Times New Roman"/>
                        <a:ea typeface="Times New Roman"/>
                      </a:endParaRPr>
                    </a:p>
                  </a:txBody>
                  <a:tcPr marL="68572" marR="68572" marT="0" marB="0">
                    <a:solidFill>
                      <a:schemeClr val="tx2">
                        <a:lumMod val="10000"/>
                        <a:lumOff val="90000"/>
                      </a:schemeClr>
                    </a:solidFill>
                  </a:tcPr>
                </a:tc>
              </a:tr>
              <a:tr h="243905">
                <a:tc>
                  <a:txBody>
                    <a:bodyPr/>
                    <a:lstStyle/>
                    <a:p>
                      <a:pPr algn="ctr">
                        <a:spcAft>
                          <a:spcPts val="0"/>
                        </a:spcAft>
                      </a:pPr>
                      <a:r>
                        <a:rPr lang="en-US" sz="1600" b="1" dirty="0">
                          <a:effectLst/>
                        </a:rPr>
                        <a:t>ALDRICHIMICA ACTA</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США</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11,93</a:t>
                      </a:r>
                      <a:endParaRPr lang="ru-RU" sz="1600" b="1">
                        <a:effectLst/>
                        <a:latin typeface="Times New Roman"/>
                        <a:ea typeface="Times New Roman"/>
                      </a:endParaRPr>
                    </a:p>
                  </a:txBody>
                  <a:tcPr marL="68572" marR="68572" marT="0" marB="0">
                    <a:solidFill>
                      <a:schemeClr val="tx2">
                        <a:lumMod val="10000"/>
                        <a:lumOff val="90000"/>
                      </a:schemeClr>
                    </a:solidFill>
                  </a:tcPr>
                </a:tc>
              </a:tr>
              <a:tr h="487809">
                <a:tc>
                  <a:txBody>
                    <a:bodyPr/>
                    <a:lstStyle/>
                    <a:p>
                      <a:pPr algn="ctr">
                        <a:spcAft>
                          <a:spcPts val="0"/>
                        </a:spcAft>
                      </a:pPr>
                      <a:r>
                        <a:rPr lang="en-US" sz="1600" b="1" dirty="0">
                          <a:effectLst/>
                        </a:rPr>
                        <a:t>ANNUAL REVIEW OF PHYSICAL CHEMISTRY</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США</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9,44</a:t>
                      </a:r>
                      <a:endParaRPr lang="ru-RU" sz="1600" b="1">
                        <a:effectLst/>
                        <a:latin typeface="Times New Roman"/>
                        <a:ea typeface="Times New Roman"/>
                      </a:endParaRPr>
                    </a:p>
                  </a:txBody>
                  <a:tcPr marL="68572" marR="68572" marT="0" marB="0">
                    <a:solidFill>
                      <a:schemeClr val="tx2">
                        <a:lumMod val="10000"/>
                        <a:lumOff val="90000"/>
                      </a:schemeClr>
                    </a:solidFill>
                  </a:tcPr>
                </a:tc>
              </a:tr>
              <a:tr h="480180">
                <a:tc>
                  <a:txBody>
                    <a:bodyPr/>
                    <a:lstStyle/>
                    <a:p>
                      <a:pPr algn="ctr">
                        <a:spcAft>
                          <a:spcPts val="0"/>
                        </a:spcAft>
                      </a:pPr>
                      <a:r>
                        <a:rPr lang="en-US" sz="1600" b="1" dirty="0">
                          <a:effectLst/>
                        </a:rPr>
                        <a:t>CHEMICAL COMMUNICATIONS</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Англия</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5,14</a:t>
                      </a:r>
                      <a:endParaRPr lang="ru-RU" sz="1600" b="1">
                        <a:effectLst/>
                        <a:latin typeface="Times New Roman"/>
                        <a:ea typeface="Times New Roman"/>
                      </a:endParaRPr>
                    </a:p>
                  </a:txBody>
                  <a:tcPr marL="68572" marR="68572" marT="0" marB="0">
                    <a:solidFill>
                      <a:schemeClr val="tx2">
                        <a:lumMod val="10000"/>
                        <a:lumOff val="90000"/>
                      </a:schemeClr>
                    </a:solidFill>
                  </a:tcPr>
                </a:tc>
              </a:tr>
              <a:tr h="243905">
                <a:tc>
                  <a:txBody>
                    <a:bodyPr/>
                    <a:lstStyle/>
                    <a:p>
                      <a:pPr algn="ctr">
                        <a:spcAft>
                          <a:spcPts val="0"/>
                        </a:spcAft>
                      </a:pPr>
                      <a:r>
                        <a:rPr lang="en-US" sz="1600" b="1">
                          <a:effectLst/>
                        </a:rPr>
                        <a:t>CHEMICAL REVIEWS</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dirty="0">
                          <a:effectLst/>
                        </a:rPr>
                        <a:t>США</a:t>
                      </a:r>
                      <a:endParaRPr lang="ru-RU" sz="1600" b="1" dirty="0">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22,75</a:t>
                      </a:r>
                      <a:endParaRPr lang="ru-RU" sz="1600" b="1">
                        <a:effectLst/>
                        <a:latin typeface="Times New Roman"/>
                        <a:ea typeface="Times New Roman"/>
                      </a:endParaRPr>
                    </a:p>
                  </a:txBody>
                  <a:tcPr marL="68572" marR="68572" marT="0" marB="0">
                    <a:solidFill>
                      <a:schemeClr val="tx2">
                        <a:lumMod val="10000"/>
                        <a:lumOff val="90000"/>
                      </a:schemeClr>
                    </a:solidFill>
                  </a:tcPr>
                </a:tc>
              </a:tr>
              <a:tr h="480180">
                <a:tc>
                  <a:txBody>
                    <a:bodyPr/>
                    <a:lstStyle/>
                    <a:p>
                      <a:pPr algn="ctr">
                        <a:spcAft>
                          <a:spcPts val="0"/>
                        </a:spcAft>
                      </a:pPr>
                      <a:r>
                        <a:rPr lang="en-US" sz="1600" b="1">
                          <a:effectLst/>
                        </a:rPr>
                        <a:t>CHEMICAL SOCIETY REVIEWS</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Англия</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dirty="0">
                          <a:effectLst/>
                        </a:rPr>
                        <a:t>13,08</a:t>
                      </a:r>
                      <a:endParaRPr lang="ru-RU" sz="1600" b="1" dirty="0">
                        <a:effectLst/>
                        <a:latin typeface="Times New Roman"/>
                        <a:ea typeface="Times New Roman"/>
                      </a:endParaRPr>
                    </a:p>
                  </a:txBody>
                  <a:tcPr marL="68572" marR="68572" marT="0" marB="0">
                    <a:solidFill>
                      <a:schemeClr val="tx2">
                        <a:lumMod val="10000"/>
                        <a:lumOff val="90000"/>
                      </a:schemeClr>
                    </a:solidFill>
                  </a:tcPr>
                </a:tc>
              </a:tr>
              <a:tr h="487809">
                <a:tc>
                  <a:txBody>
                    <a:bodyPr/>
                    <a:lstStyle/>
                    <a:p>
                      <a:pPr algn="ctr">
                        <a:spcAft>
                          <a:spcPts val="0"/>
                        </a:spcAft>
                      </a:pPr>
                      <a:r>
                        <a:rPr lang="en-US" sz="1600" b="1">
                          <a:effectLst/>
                        </a:rPr>
                        <a:t>COORDINATION CHEMISTRY REVIEWS</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a:effectLst/>
                        </a:rPr>
                        <a:t>Голландия</a:t>
                      </a:r>
                      <a:endParaRPr lang="ru-RU" sz="1600" b="1">
                        <a:effectLst/>
                        <a:latin typeface="Times New Roman"/>
                        <a:ea typeface="Times New Roman"/>
                      </a:endParaRPr>
                    </a:p>
                  </a:txBody>
                  <a:tcPr marL="68572" marR="68572" marT="0" marB="0">
                    <a:solidFill>
                      <a:schemeClr val="tx2">
                        <a:lumMod val="10000"/>
                        <a:lumOff val="90000"/>
                      </a:schemeClr>
                    </a:solidFill>
                  </a:tcPr>
                </a:tc>
                <a:tc>
                  <a:txBody>
                    <a:bodyPr/>
                    <a:lstStyle/>
                    <a:p>
                      <a:pPr algn="ctr">
                        <a:spcAft>
                          <a:spcPts val="0"/>
                        </a:spcAft>
                      </a:pPr>
                      <a:r>
                        <a:rPr lang="ru-RU" sz="1600" b="1" dirty="0">
                          <a:effectLst/>
                        </a:rPr>
                        <a:t>8,56</a:t>
                      </a:r>
                      <a:endParaRPr lang="ru-RU" sz="1600" b="1" dirty="0">
                        <a:effectLst/>
                        <a:latin typeface="Times New Roman"/>
                        <a:ea typeface="Times New Roman"/>
                      </a:endParaRPr>
                    </a:p>
                  </a:txBody>
                  <a:tcPr marL="68572" marR="68572" marT="0" marB="0">
                    <a:solidFill>
                      <a:schemeClr val="tx2">
                        <a:lumMod val="10000"/>
                        <a:lumOff val="9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476250"/>
            <a:ext cx="7848600" cy="1939925"/>
          </a:xfrm>
          <a:prstGeom prst="rect">
            <a:avLst/>
          </a:prstGeom>
        </p:spPr>
        <p:txBody>
          <a:bodyPr>
            <a:spAutoFit/>
          </a:bodyPr>
          <a:lstStyle/>
          <a:p>
            <a:pPr algn="just" fontAlgn="auto">
              <a:spcBef>
                <a:spcPts val="0"/>
              </a:spcBef>
              <a:spcAft>
                <a:spcPts val="0"/>
              </a:spcAft>
              <a:defRPr/>
            </a:pPr>
            <a:r>
              <a:rPr lang="ru-RU" sz="2400" b="1" dirty="0">
                <a:solidFill>
                  <a:schemeClr val="accent2">
                    <a:lumMod val="60000"/>
                    <a:lumOff val="40000"/>
                  </a:schemeClr>
                </a:solidFill>
                <a:effectLst>
                  <a:outerShdw blurRad="38100" dist="38100" dir="2700000" algn="tl">
                    <a:srgbClr val="000000">
                      <a:alpha val="43137"/>
                    </a:srgbClr>
                  </a:outerShdw>
                </a:effectLst>
                <a:latin typeface="+mn-lt"/>
                <a:cs typeface="+mn-cs"/>
              </a:rPr>
              <a:t>Квалификация магистра </a:t>
            </a:r>
            <a:r>
              <a:rPr lang="ru-RU" sz="2400" b="1" dirty="0">
                <a:latin typeface="+mn-lt"/>
                <a:cs typeface="+mn-cs"/>
              </a:rPr>
              <a:t>– есть академическая степень, отражающая соответствующий образовательный уровень выпускника, готовность к научно-педагогической деятельности.</a:t>
            </a:r>
            <a:endParaRPr lang="ru-RU" sz="2400" b="1" dirty="0">
              <a:latin typeface="+mn-lt"/>
              <a:cs typeface="+mn-cs"/>
            </a:endParaRPr>
          </a:p>
        </p:txBody>
      </p:sp>
      <p:pic>
        <p:nvPicPr>
          <p:cNvPr id="7171" name="Picture 2" descr="Картинки по запросу магистерская диссертация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97200"/>
            <a:ext cx="45862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549275"/>
            <a:ext cx="7848600" cy="5451475"/>
          </a:xfrm>
          <a:prstGeom prst="rect">
            <a:avLst/>
          </a:prstGeom>
        </p:spPr>
        <p:txBody>
          <a:bodyPr>
            <a:spAutoFit/>
          </a:bodyPr>
          <a:lstStyle/>
          <a:p>
            <a:r>
              <a:rPr lang="ru-RU" sz="2200" b="1">
                <a:solidFill>
                  <a:srgbClr val="D96B77"/>
                </a:solidFill>
                <a:effectLst>
                  <a:outerShdw blurRad="38100" dist="38100" dir="2700000" algn="tl">
                    <a:srgbClr val="000000"/>
                  </a:outerShdw>
                </a:effectLst>
              </a:rPr>
              <a:t>Вторая глава:</a:t>
            </a:r>
          </a:p>
          <a:p>
            <a:r>
              <a:rPr lang="ru-RU" sz="2200" b="1"/>
              <a:t>– характеристика объектов (или предмета) исследования;</a:t>
            </a:r>
          </a:p>
          <a:p>
            <a:r>
              <a:rPr lang="ru-RU" sz="2200" b="1"/>
              <a:t>– аппаратура и методы (методики) исследования;</a:t>
            </a:r>
          </a:p>
          <a:p>
            <a:r>
              <a:rPr lang="ru-RU" sz="2200" b="1"/>
              <a:t>– методы расчета;</a:t>
            </a:r>
          </a:p>
          <a:p>
            <a:r>
              <a:rPr lang="ru-RU" sz="2200" b="1"/>
              <a:t>– статистическая обработка результатов эксперимента;</a:t>
            </a:r>
          </a:p>
          <a:p>
            <a:r>
              <a:rPr lang="ru-RU" sz="2200" b="1"/>
              <a:t>– правила охраны труда при выполнении работы.</a:t>
            </a:r>
            <a:r>
              <a:rPr lang="ru-RU" sz="2200" b="1">
                <a:latin typeface="Arial" charset="0"/>
              </a:rPr>
              <a:t> </a:t>
            </a:r>
            <a:r>
              <a:rPr lang="ru-RU" sz="2200" b="1">
                <a:solidFill>
                  <a:schemeClr val="accent1"/>
                </a:solidFill>
                <a:latin typeface="Arial" charset="0"/>
              </a:rPr>
              <a:t>ОБЯЗАТЕЛЬНО!</a:t>
            </a:r>
          </a:p>
          <a:p>
            <a:r>
              <a:rPr lang="ru-RU" sz="2200" b="1">
                <a:solidFill>
                  <a:schemeClr val="accent1"/>
                </a:solidFill>
                <a:latin typeface="Arial" charset="0"/>
              </a:rPr>
              <a:t>ВЫВОДЫ</a:t>
            </a:r>
          </a:p>
          <a:p>
            <a:r>
              <a:rPr lang="ru-RU" sz="2200" b="1">
                <a:solidFill>
                  <a:schemeClr val="accent1"/>
                </a:solidFill>
                <a:latin typeface="Arial" charset="0"/>
              </a:rPr>
              <a:t>СПИСОК ИСПОЛЬЗОВАННОЙ ЛИТЕРАТУРЫ:</a:t>
            </a:r>
          </a:p>
          <a:p>
            <a:r>
              <a:rPr lang="ru-RU" sz="2200" b="1">
                <a:latin typeface="Arial" charset="0"/>
              </a:rPr>
              <a:t>ГОСТ 7.32.2001 «Система стандартов по информации, библиотечному и издательскому делу. Отчет о научно-исследовательской работе. Структура и правила оформления».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bwMode="auto">
          <a:xfrm>
            <a:off x="539750" y="5734050"/>
            <a:ext cx="818356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ru-RU" sz="3200" smtClean="0">
                <a:effectLst/>
                <a:latin typeface="Arial" charset="0"/>
              </a:rPr>
              <a:t>ЯЗЫК И СТИЛЬ НАУЧНОЙ РАБОТЫ</a:t>
            </a:r>
          </a:p>
        </p:txBody>
      </p:sp>
      <p:sp>
        <p:nvSpPr>
          <p:cNvPr id="27651" name="Rectangle 3"/>
          <p:cNvSpPr>
            <a:spLocks noGrp="1"/>
          </p:cNvSpPr>
          <p:nvPr>
            <p:ph type="body" idx="4294967295"/>
          </p:nvPr>
        </p:nvSpPr>
        <p:spPr>
          <a:xfrm>
            <a:off x="503238" y="530225"/>
            <a:ext cx="8183562" cy="5203825"/>
          </a:xfrm>
        </p:spPr>
        <p:txBody>
          <a:bodyPr/>
          <a:lstStyle/>
          <a:p>
            <a:pPr>
              <a:lnSpc>
                <a:spcPct val="80000"/>
              </a:lnSpc>
            </a:pPr>
            <a:r>
              <a:rPr lang="ru-RU" sz="2200" smtClean="0">
                <a:latin typeface="Arial" charset="0"/>
              </a:rPr>
              <a:t>Язык и стиль научной работы сложились под влиянием академического этикета.</a:t>
            </a:r>
          </a:p>
          <a:p>
            <a:pPr>
              <a:lnSpc>
                <a:spcPct val="80000"/>
              </a:lnSpc>
            </a:pPr>
            <a:r>
              <a:rPr lang="ru-RU" sz="2200" smtClean="0">
                <a:latin typeface="Arial" charset="0"/>
              </a:rPr>
              <a:t>Характерная особенность – формально-логический способ изложения материала.</a:t>
            </a:r>
          </a:p>
          <a:p>
            <a:pPr>
              <a:lnSpc>
                <a:spcPct val="80000"/>
              </a:lnSpc>
              <a:buFont typeface="Wingdings 2" pitchFamily="18" charset="2"/>
              <a:buNone/>
            </a:pPr>
            <a:r>
              <a:rPr lang="ru-RU" sz="2200" smtClean="0">
                <a:solidFill>
                  <a:schemeClr val="hlink"/>
                </a:solidFill>
                <a:latin typeface="Arial" charset="0"/>
              </a:rPr>
              <a:t>Средства выражения логических связей</a:t>
            </a:r>
            <a:r>
              <a:rPr lang="ru-RU" sz="2200" smtClean="0">
                <a:latin typeface="Arial" charset="0"/>
              </a:rPr>
              <a:t>:</a:t>
            </a:r>
          </a:p>
          <a:p>
            <a:pPr>
              <a:lnSpc>
                <a:spcPct val="80000"/>
              </a:lnSpc>
              <a:buFont typeface="Wingdings 2" pitchFamily="18" charset="2"/>
              <a:buNone/>
            </a:pPr>
            <a:r>
              <a:rPr lang="ru-RU" sz="2200" smtClean="0">
                <a:latin typeface="Arial" charset="0"/>
              </a:rPr>
              <a:t>1.Синтаксические средства связи, указывающие на последовательность развития мысли (вначале, прежде всего, во-первых, во-вторых, значит, итак).</a:t>
            </a:r>
          </a:p>
          <a:p>
            <a:pPr>
              <a:lnSpc>
                <a:spcPct val="80000"/>
              </a:lnSpc>
              <a:buFont typeface="Wingdings 2" pitchFamily="18" charset="2"/>
              <a:buNone/>
            </a:pPr>
            <a:r>
              <a:rPr lang="ru-RU" sz="2200" smtClean="0">
                <a:latin typeface="Arial" charset="0"/>
              </a:rPr>
              <a:t>2.Противоречивые отношения (однако, между тем, в то время как, тем не  менее).</a:t>
            </a:r>
          </a:p>
          <a:p>
            <a:pPr>
              <a:lnSpc>
                <a:spcPct val="80000"/>
              </a:lnSpc>
              <a:buFont typeface="Wingdings 2" pitchFamily="18" charset="2"/>
              <a:buNone/>
            </a:pPr>
            <a:r>
              <a:rPr lang="ru-RU" sz="2200" smtClean="0">
                <a:latin typeface="Arial" charset="0"/>
              </a:rPr>
              <a:t>3.Причинно-следственные отношения (следовательно, поэтому, благодаря этому, сообразно с этим, вследствие этого, кроме того, к тому же).</a:t>
            </a:r>
          </a:p>
          <a:p>
            <a:pPr>
              <a:lnSpc>
                <a:spcPct val="80000"/>
              </a:lnSpc>
              <a:buFont typeface="Wingdings 2" pitchFamily="18" charset="2"/>
              <a:buNone/>
            </a:pPr>
            <a:r>
              <a:rPr lang="ru-RU" sz="2200" smtClean="0">
                <a:latin typeface="Arial" charset="0"/>
              </a:rPr>
              <a:t>4. Переход от одной мысли к другой (прежде чем перейти к …, обратимся к …, рассмотрим, остановимся на, рассмотрев, перейдем к…, необходимо остановиться на..).</a:t>
            </a:r>
          </a:p>
          <a:p>
            <a:pPr>
              <a:lnSpc>
                <a:spcPct val="80000"/>
              </a:lnSpc>
              <a:buFont typeface="Wingdings 2" pitchFamily="18" charset="2"/>
              <a:buNone/>
            </a:pPr>
            <a:r>
              <a:rPr lang="ru-RU" sz="2200" smtClean="0">
                <a:latin typeface="Arial" charset="0"/>
              </a:rPr>
              <a:t>5. Итог, вывод (итак, таким образом, значит, в заключение отметим, подводя итоги).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684213" y="981075"/>
            <a:ext cx="8183562"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ru-RU" sz="3200" smtClean="0">
                <a:effectLst/>
                <a:latin typeface="Arial" charset="0"/>
              </a:rPr>
              <a:t>Общепринятые слова и словосочетания – «дорожные знаки».</a:t>
            </a:r>
          </a:p>
        </p:txBody>
      </p:sp>
      <p:sp>
        <p:nvSpPr>
          <p:cNvPr id="28675" name="Rectangle 3"/>
          <p:cNvSpPr>
            <a:spLocks noGrp="1"/>
          </p:cNvSpPr>
          <p:nvPr>
            <p:ph type="body" idx="4294967295"/>
          </p:nvPr>
        </p:nvSpPr>
        <p:spPr>
          <a:xfrm>
            <a:off x="611188" y="2205038"/>
            <a:ext cx="8183562" cy="4187825"/>
          </a:xfrm>
        </p:spPr>
        <p:txBody>
          <a:bodyPr/>
          <a:lstStyle/>
          <a:p>
            <a:pPr>
              <a:buFont typeface="Wingdings 2" pitchFamily="18" charset="2"/>
              <a:buNone/>
            </a:pPr>
            <a:r>
              <a:rPr lang="ru-RU" smtClean="0">
                <a:latin typeface="Arial" charset="0"/>
              </a:rPr>
              <a:t>Написано «действительно» или «в самом деле» - последующий текст служит доказательством;</a:t>
            </a:r>
          </a:p>
          <a:p>
            <a:pPr>
              <a:buFontTx/>
              <a:buChar char="-"/>
            </a:pPr>
            <a:r>
              <a:rPr lang="ru-RU" smtClean="0">
                <a:latin typeface="Arial" charset="0"/>
              </a:rPr>
              <a:t>«с другой стороны» или «напротив» будет противопоставление;</a:t>
            </a:r>
          </a:p>
          <a:p>
            <a:pPr>
              <a:buFontTx/>
              <a:buChar char="-"/>
            </a:pPr>
            <a:r>
              <a:rPr lang="ru-RU" smtClean="0">
                <a:latin typeface="Arial" charset="0"/>
              </a:rPr>
              <a:t>«ибо» - объяснение.</a:t>
            </a:r>
          </a:p>
          <a:p>
            <a:pPr>
              <a:buFontTx/>
              <a:buNone/>
            </a:pPr>
            <a:r>
              <a:rPr lang="ru-RU" smtClean="0">
                <a:latin typeface="Arial" charset="0"/>
              </a:rPr>
              <a:t>Эти слова способствуют также рубрикации текста.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xfrm>
            <a:off x="503238" y="5949950"/>
            <a:ext cx="8183562" cy="8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ru-RU" sz="3200" smtClean="0">
              <a:effectLst/>
            </a:endParaRPr>
          </a:p>
        </p:txBody>
      </p:sp>
      <p:sp>
        <p:nvSpPr>
          <p:cNvPr id="29699" name="Rectangle 3"/>
          <p:cNvSpPr>
            <a:spLocks noGrp="1"/>
          </p:cNvSpPr>
          <p:nvPr>
            <p:ph type="body" idx="4294967295"/>
          </p:nvPr>
        </p:nvSpPr>
        <p:spPr/>
        <p:txBody>
          <a:bodyPr/>
          <a:lstStyle/>
          <a:p>
            <a:pPr>
              <a:buFont typeface="Wingdings 2" pitchFamily="18" charset="2"/>
              <a:buNone/>
            </a:pPr>
            <a:r>
              <a:rPr lang="ru-RU" smtClean="0">
                <a:latin typeface="Arial" charset="0"/>
              </a:rPr>
              <a:t>Я забыл, как действует щелочь на индикаторы. Взял три стакана, налил туда щелочь и решил капнуть разных индикаторов. Под рукой были в лаборатории крезоловый красный, фенолфталеин, метилоранж. Получилось вот что: крезоловый красный как был красным, так и остался. Фенолфталеин стал по цвету напоминать красные чернила, а метилоранж как был красно-оранжевым, так и остался. Получается на щелочи действует только фенолфталеин.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bwMode="auto">
          <a:xfrm>
            <a:off x="611188" y="549275"/>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ru-RU" sz="3200" smtClean="0">
                <a:effectLst/>
                <a:latin typeface="Arial" charset="0"/>
              </a:rPr>
              <a:t>Редактирование и «вылеживание» научной работы</a:t>
            </a:r>
          </a:p>
        </p:txBody>
      </p:sp>
      <p:sp>
        <p:nvSpPr>
          <p:cNvPr id="30723" name="Rectangle 3"/>
          <p:cNvSpPr>
            <a:spLocks noGrp="1"/>
          </p:cNvSpPr>
          <p:nvPr>
            <p:ph type="body" idx="4294967295"/>
          </p:nvPr>
        </p:nvSpPr>
        <p:spPr>
          <a:xfrm>
            <a:off x="611188" y="2133600"/>
            <a:ext cx="8183562" cy="4187825"/>
          </a:xfrm>
        </p:spPr>
        <p:txBody>
          <a:bodyPr/>
          <a:lstStyle/>
          <a:p>
            <a:pPr>
              <a:buFont typeface="Wingdings 2" pitchFamily="18" charset="2"/>
              <a:buNone/>
            </a:pPr>
            <a:r>
              <a:rPr lang="ru-RU" smtClean="0">
                <a:latin typeface="Arial" charset="0"/>
              </a:rPr>
              <a:t>Ч. Дарвин «Книга «Насекомоядные растения» была напечатана в 1875 г., через 16 лет после первых наблюдение. Отсрочка в этом случае, как и для моих других книг, была для меня большим преимуществом, так как человек после долгого промежутка времени может критиковать свои сочинения почти так же хорошо, как если бы это был труд другого лица».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611188" y="1700213"/>
            <a:ext cx="79930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200" b="1"/>
              <a:t>В работу вкладываются:</a:t>
            </a:r>
          </a:p>
          <a:p>
            <a:r>
              <a:rPr lang="ru-RU" sz="2200" b="1"/>
              <a:t>– задание на выполнение ВКР;</a:t>
            </a:r>
          </a:p>
          <a:p>
            <a:r>
              <a:rPr lang="ru-RU" sz="2200" b="1"/>
              <a:t>– аннотация на русском и английском языках;</a:t>
            </a:r>
          </a:p>
          <a:p>
            <a:r>
              <a:rPr lang="ru-RU" sz="2200" b="1"/>
              <a:t>– отзыв научного руководителя;</a:t>
            </a:r>
          </a:p>
          <a:p>
            <a:r>
              <a:rPr lang="ru-RU" sz="2200" b="1"/>
              <a:t>– рецензия.</a:t>
            </a:r>
          </a:p>
        </p:txBody>
      </p:sp>
      <p:sp>
        <p:nvSpPr>
          <p:cNvPr id="26627" name="Прямоугольник 2"/>
          <p:cNvSpPr>
            <a:spLocks noChangeArrowheads="1"/>
          </p:cNvSpPr>
          <p:nvPr/>
        </p:nvSpPr>
        <p:spPr bwMode="auto">
          <a:xfrm>
            <a:off x="1804988" y="692150"/>
            <a:ext cx="6583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200" b="1">
                <a:solidFill>
                  <a:srgbClr val="C00000"/>
                </a:solidFill>
              </a:rPr>
              <a:t>Сопроводительные документы к диссертации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288" y="336550"/>
            <a:ext cx="8424862" cy="2276475"/>
          </a:xfrm>
          <a:prstGeom prst="rect">
            <a:avLst/>
          </a:prstGeom>
        </p:spPr>
        <p:txBody>
          <a:bodyPr>
            <a:spAutoFit/>
          </a:bodyPr>
          <a:lstStyle/>
          <a:p>
            <a:pPr algn="just" fontAlgn="auto">
              <a:spcBef>
                <a:spcPts val="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МАГИСТЕРСКАЯ ДИССЕРТАЦИЯ </a:t>
            </a:r>
            <a:r>
              <a:rPr lang="ru-RU" sz="2000" b="1" dirty="0">
                <a:latin typeface="+mn-lt"/>
                <a:cs typeface="+mn-cs"/>
              </a:rPr>
              <a:t>(от лат. – исследование, рассуждение) – самостоятельное научное сочинение с элементами научной новизны, призванное подтвердить высокий уровень выпускника, его способность решать сложные практические и теоретические задачи.</a:t>
            </a:r>
          </a:p>
          <a:p>
            <a:pPr fontAlgn="auto">
              <a:spcBef>
                <a:spcPts val="0"/>
              </a:spcBef>
              <a:spcAft>
                <a:spcPts val="0"/>
              </a:spcAft>
              <a:defRPr/>
            </a:pPr>
            <a:endParaRPr lang="ru-RU" sz="2000" b="1" dirty="0">
              <a:latin typeface="+mn-lt"/>
              <a:cs typeface="+mn-cs"/>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4365625"/>
            <a:ext cx="4419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Прямоугольник 3"/>
          <p:cNvSpPr>
            <a:spLocks noChangeArrowheads="1"/>
          </p:cNvSpPr>
          <p:nvPr/>
        </p:nvSpPr>
        <p:spPr bwMode="auto">
          <a:xfrm>
            <a:off x="395288" y="2436813"/>
            <a:ext cx="74898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i="1"/>
              <a:t>Диссертация подтверждает:</a:t>
            </a:r>
          </a:p>
          <a:p>
            <a:r>
              <a:rPr lang="ru-RU" sz="2000" b="1"/>
              <a:t>– квалификацию магистранта;</a:t>
            </a:r>
          </a:p>
          <a:p>
            <a:r>
              <a:rPr lang="ru-RU" sz="2000" b="1"/>
              <a:t>– набранный опыт работы;</a:t>
            </a:r>
          </a:p>
          <a:p>
            <a:r>
              <a:rPr lang="ru-RU" sz="2000" b="1"/>
              <a:t>– способность решать теоретические и практические задачи;</a:t>
            </a:r>
          </a:p>
          <a:p>
            <a:r>
              <a:rPr lang="ru-RU" sz="2000" b="1"/>
              <a:t>– свободно ориентироваться в литературе;</a:t>
            </a:r>
          </a:p>
        </p:txBody>
      </p:sp>
      <p:sp>
        <p:nvSpPr>
          <p:cNvPr id="8197" name="Прямоугольник 4"/>
          <p:cNvSpPr>
            <a:spLocks noChangeArrowheads="1"/>
          </p:cNvSpPr>
          <p:nvPr/>
        </p:nvSpPr>
        <p:spPr bwMode="auto">
          <a:xfrm>
            <a:off x="395288" y="4246563"/>
            <a:ext cx="41767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a:t>– умение грамотно излагать свои мысли;</a:t>
            </a:r>
          </a:p>
          <a:p>
            <a:r>
              <a:rPr lang="ru-RU" sz="2000" b="1"/>
              <a:t>– умение передать свои знания коллегам по научному направлению.</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539750" y="549275"/>
            <a:ext cx="6048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200" b="1" i="1"/>
              <a:t>Отличие магистерской диссертации от дипломной работы:</a:t>
            </a:r>
          </a:p>
          <a:p>
            <a:r>
              <a:rPr lang="ru-RU" sz="2200" b="1"/>
              <a:t>– выдвижение гипотез;</a:t>
            </a:r>
          </a:p>
          <a:p>
            <a:r>
              <a:rPr lang="ru-RU" sz="2200" b="1"/>
              <a:t>– поиск новой научной идеи.</a:t>
            </a:r>
          </a:p>
        </p:txBody>
      </p:sp>
      <p:pic>
        <p:nvPicPr>
          <p:cNvPr id="9219" name="Picture 2" descr="Картинки по запросу научная гипотез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1200"/>
            <a:ext cx="44084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tel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4292600"/>
            <a:ext cx="38719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549275"/>
            <a:ext cx="8135937" cy="1108075"/>
          </a:xfrm>
          <a:prstGeom prst="rect">
            <a:avLst/>
          </a:prstGeom>
        </p:spPr>
        <p:txBody>
          <a:bodyPr>
            <a:spAutoFit/>
          </a:bodyPr>
          <a:lstStyle/>
          <a:p>
            <a:pPr algn="just" fontAlgn="auto">
              <a:spcBef>
                <a:spcPts val="0"/>
              </a:spcBef>
              <a:spcAft>
                <a:spcPts val="0"/>
              </a:spcAft>
              <a:defRPr/>
            </a:pPr>
            <a:r>
              <a:rPr lang="ru-RU" sz="2200" b="1" dirty="0">
                <a:solidFill>
                  <a:schemeClr val="accent2">
                    <a:lumMod val="60000"/>
                    <a:lumOff val="40000"/>
                  </a:schemeClr>
                </a:solidFill>
                <a:effectLst>
                  <a:outerShdw blurRad="38100" dist="38100" dir="2700000" algn="tl">
                    <a:srgbClr val="000000">
                      <a:alpha val="43137"/>
                    </a:srgbClr>
                  </a:outerShdw>
                </a:effectLst>
                <a:latin typeface="+mn-lt"/>
                <a:cs typeface="+mn-cs"/>
              </a:rPr>
              <a:t>Гипотеза</a:t>
            </a:r>
            <a:r>
              <a:rPr lang="ru-RU" sz="2200" b="1" dirty="0">
                <a:latin typeface="+mn-lt"/>
                <a:cs typeface="+mn-cs"/>
              </a:rPr>
              <a:t> – это научное предположение, допущение, истинное значение которого неопределенно.</a:t>
            </a:r>
          </a:p>
        </p:txBody>
      </p:sp>
      <p:sp>
        <p:nvSpPr>
          <p:cNvPr id="10243" name="Прямоугольник 2"/>
          <p:cNvSpPr>
            <a:spLocks noChangeArrowheads="1"/>
          </p:cNvSpPr>
          <p:nvPr/>
        </p:nvSpPr>
        <p:spPr bwMode="auto">
          <a:xfrm>
            <a:off x="323850" y="1773238"/>
            <a:ext cx="81137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000" b="1">
                <a:solidFill>
                  <a:srgbClr val="000000"/>
                </a:solidFill>
              </a:rPr>
              <a:t>При выдвижении гипотезы магистрант предполагает, каким образом он намерен достичь поставленной цели исследования.</a:t>
            </a:r>
          </a:p>
          <a:p>
            <a:pPr algn="just"/>
            <a:r>
              <a:rPr lang="ru-RU" sz="2000" b="1">
                <a:solidFill>
                  <a:srgbClr val="000000"/>
                </a:solidFill>
              </a:rPr>
              <a:t>Гипотеза неоднократно меняется, уточняется или дополняется.</a:t>
            </a:r>
          </a:p>
          <a:p>
            <a:pPr algn="just"/>
            <a:endParaRPr lang="ru-RU" sz="2000" b="1">
              <a:solidFill>
                <a:srgbClr val="000000"/>
              </a:solidFill>
            </a:endParaRPr>
          </a:p>
          <a:p>
            <a:r>
              <a:rPr lang="ru-RU" sz="2000" b="1" i="1">
                <a:solidFill>
                  <a:srgbClr val="000000"/>
                </a:solidFill>
              </a:rPr>
              <a:t>Не бойтесь отрицательных результатов!</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05263"/>
            <a:ext cx="32400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390525" y="981075"/>
            <a:ext cx="38766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sz="2000" b="1"/>
          </a:p>
          <a:p>
            <a:r>
              <a:rPr lang="ru-RU" sz="2000" b="1" i="1">
                <a:solidFill>
                  <a:srgbClr val="C00000"/>
                </a:solidFill>
              </a:rPr>
              <a:t>1 совет </a:t>
            </a:r>
            <a:r>
              <a:rPr lang="ru-RU" sz="2000" b="1"/>
              <a:t>– попробуйте идти по пути ОБОБЩЕНИЯ уже известных результатов, изложенных и опубликованных другими авторами.</a:t>
            </a:r>
          </a:p>
          <a:p>
            <a:endParaRPr lang="ru-RU" sz="2000" b="1"/>
          </a:p>
        </p:txBody>
      </p:sp>
      <p:pic>
        <p:nvPicPr>
          <p:cNvPr id="11267" name="Picture 2" descr="Картинки по запросу ОБОБЩЕНИ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113" y="846138"/>
            <a:ext cx="469106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Прямоугольник 2"/>
          <p:cNvSpPr>
            <a:spLocks noChangeArrowheads="1"/>
          </p:cNvSpPr>
          <p:nvPr/>
        </p:nvSpPr>
        <p:spPr bwMode="auto">
          <a:xfrm>
            <a:off x="369888" y="4797425"/>
            <a:ext cx="8281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000" b="1" i="1">
                <a:solidFill>
                  <a:srgbClr val="C00000"/>
                </a:solidFill>
              </a:rPr>
              <a:t>2 совет </a:t>
            </a:r>
            <a:r>
              <a:rPr lang="ru-RU" sz="2000" b="1"/>
              <a:t>–</a:t>
            </a:r>
            <a:r>
              <a:rPr lang="ru-RU" sz="2000" b="1">
                <a:solidFill>
                  <a:srgbClr val="C00000"/>
                </a:solidFill>
              </a:rPr>
              <a:t> </a:t>
            </a:r>
            <a:r>
              <a:rPr lang="ru-RU" sz="2000" b="1">
                <a:solidFill>
                  <a:srgbClr val="000000"/>
                </a:solidFill>
              </a:rPr>
              <a:t>более глубокое рассмотрение каких-либо интересных частных случаев уже известного общего результата.</a:t>
            </a:r>
          </a:p>
        </p:txBody>
      </p:sp>
      <p:sp>
        <p:nvSpPr>
          <p:cNvPr id="11269" name="Прямоугольник 3"/>
          <p:cNvSpPr>
            <a:spLocks noChangeArrowheads="1"/>
          </p:cNvSpPr>
          <p:nvPr/>
        </p:nvSpPr>
        <p:spPr bwMode="auto">
          <a:xfrm>
            <a:off x="1673225" y="385763"/>
            <a:ext cx="6605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b="1">
                <a:solidFill>
                  <a:srgbClr val="000000"/>
                </a:solidFill>
              </a:rPr>
              <a:t>Советы по поиску научной идеи: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476250"/>
            <a:ext cx="8208963" cy="2754313"/>
          </a:xfrm>
          <a:prstGeom prst="rect">
            <a:avLst/>
          </a:prstGeom>
        </p:spPr>
        <p:txBody>
          <a:bodyPr>
            <a:spAutoFit/>
          </a:bodyPr>
          <a:lstStyle/>
          <a:p>
            <a:pPr algn="just" fontAlgn="auto">
              <a:spcBef>
                <a:spcPts val="600"/>
              </a:spcBef>
              <a:spcAft>
                <a:spcPts val="0"/>
              </a:spcAft>
              <a:defRPr/>
            </a:pPr>
            <a:r>
              <a:rPr lang="ru-RU" sz="2400" b="1" dirty="0">
                <a:solidFill>
                  <a:schemeClr val="accent2">
                    <a:lumMod val="60000"/>
                    <a:lumOff val="40000"/>
                  </a:schemeClr>
                </a:solidFill>
                <a:effectLst>
                  <a:outerShdw blurRad="38100" dist="38100" dir="2700000" algn="tl">
                    <a:srgbClr val="000000">
                      <a:alpha val="43137"/>
                    </a:srgbClr>
                  </a:outerShdw>
                </a:effectLst>
                <a:latin typeface="+mn-lt"/>
                <a:cs typeface="+mn-cs"/>
              </a:rPr>
              <a:t>ПЛАГИАТ</a:t>
            </a:r>
            <a:r>
              <a:rPr lang="ru-RU" sz="2400" b="1" dirty="0">
                <a:latin typeface="+mn-lt"/>
                <a:cs typeface="+mn-cs"/>
              </a:rPr>
              <a:t> – заимствование из открытых источников в сети или других источников.</a:t>
            </a:r>
          </a:p>
          <a:p>
            <a:pPr algn="just" fontAlgn="auto">
              <a:spcBef>
                <a:spcPts val="600"/>
              </a:spcBef>
              <a:spcAft>
                <a:spcPts val="0"/>
              </a:spcAft>
              <a:defRPr/>
            </a:pPr>
            <a:r>
              <a:rPr lang="ru-RU" sz="2400" b="1" dirty="0">
                <a:solidFill>
                  <a:schemeClr val="accent2">
                    <a:lumMod val="60000"/>
                    <a:lumOff val="40000"/>
                  </a:schemeClr>
                </a:solidFill>
                <a:effectLst>
                  <a:outerShdw blurRad="38100" dist="38100" dir="2700000" algn="tl">
                    <a:srgbClr val="000000">
                      <a:alpha val="43137"/>
                    </a:srgbClr>
                  </a:outerShdw>
                </a:effectLst>
                <a:latin typeface="+mn-lt"/>
                <a:cs typeface="+mn-cs"/>
              </a:rPr>
              <a:t>КОМПИЛЛЯЦИЯ</a:t>
            </a:r>
            <a:r>
              <a:rPr lang="ru-RU" sz="2400" b="1" dirty="0">
                <a:latin typeface="+mn-lt"/>
                <a:cs typeface="+mn-cs"/>
              </a:rPr>
              <a:t> – это изложение результатов чужих исследований без самостоятельной обработки источников, а также сама работа, составленная таким методом.</a:t>
            </a:r>
            <a:endParaRPr lang="ru-RU" sz="2400" b="1" dirty="0">
              <a:latin typeface="+mn-lt"/>
              <a:cs typeface="+mn-cs"/>
            </a:endParaRPr>
          </a:p>
        </p:txBody>
      </p:sp>
      <p:pic>
        <p:nvPicPr>
          <p:cNvPr id="12291" name="Picture 2" descr="Картинки по запросу плагиат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500438"/>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Картинки по запросу плагиат картин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35290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755650" y="1341438"/>
            <a:ext cx="65341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ru-RU" sz="2200" b="1"/>
              <a:t>1.	Титульный лист</a:t>
            </a:r>
          </a:p>
          <a:p>
            <a:pPr marL="342900" indent="-342900"/>
            <a:r>
              <a:rPr lang="ru-RU" sz="2200" b="1"/>
              <a:t>2.	Содержание</a:t>
            </a:r>
          </a:p>
          <a:p>
            <a:pPr marL="342900" indent="-342900"/>
            <a:r>
              <a:rPr lang="ru-RU" sz="2200" b="1"/>
              <a:t>3.	Перечень условных сокращений</a:t>
            </a:r>
          </a:p>
          <a:p>
            <a:pPr marL="342900" indent="-342900"/>
            <a:r>
              <a:rPr lang="ru-RU" sz="2200" b="1"/>
              <a:t>4.	Введение</a:t>
            </a:r>
          </a:p>
          <a:p>
            <a:pPr marL="342900" indent="-342900"/>
            <a:r>
              <a:rPr lang="ru-RU" sz="2200" b="1"/>
              <a:t>5.	Раздел 1 (глава 1) с пунктами и подпунктами</a:t>
            </a:r>
          </a:p>
          <a:p>
            <a:pPr marL="342900" indent="-342900"/>
            <a:r>
              <a:rPr lang="ru-RU" sz="2200" b="1"/>
              <a:t>6.	Раздел 2…</a:t>
            </a:r>
          </a:p>
          <a:p>
            <a:pPr marL="342900" indent="-342900"/>
            <a:r>
              <a:rPr lang="ru-RU" sz="2200" b="1"/>
              <a:t>7.	Выводы (заключение)</a:t>
            </a:r>
          </a:p>
          <a:p>
            <a:pPr marL="342900" indent="-342900">
              <a:buFontTx/>
              <a:buAutoNum type="arabicPeriod" startAt="8"/>
            </a:pPr>
            <a:r>
              <a:rPr lang="ru-RU" sz="2200" b="1"/>
              <a:t>Список использованных источников</a:t>
            </a:r>
            <a:endParaRPr lang="ru-RU" sz="2200" b="1">
              <a:latin typeface="Arial" charset="0"/>
            </a:endParaRPr>
          </a:p>
          <a:p>
            <a:pPr marL="342900" indent="-342900">
              <a:buFontTx/>
              <a:buAutoNum type="arabicPeriod" startAt="8"/>
            </a:pPr>
            <a:r>
              <a:rPr lang="ru-RU" sz="2200" b="1">
                <a:latin typeface="Arial" charset="0"/>
              </a:rPr>
              <a:t>Приложение</a:t>
            </a:r>
          </a:p>
        </p:txBody>
      </p:sp>
      <p:sp>
        <p:nvSpPr>
          <p:cNvPr id="3" name="Прямоугольник 2"/>
          <p:cNvSpPr/>
          <p:nvPr/>
        </p:nvSpPr>
        <p:spPr>
          <a:xfrm>
            <a:off x="1644650" y="404813"/>
            <a:ext cx="6308725" cy="830262"/>
          </a:xfrm>
          <a:prstGeom prst="rect">
            <a:avLst/>
          </a:prstGeom>
        </p:spPr>
        <p:txBody>
          <a:bodyPr>
            <a:spAutoFit/>
          </a:bodyPr>
          <a:lstStyle/>
          <a:p>
            <a:pPr algn="ctr" fontAlgn="auto">
              <a:spcBef>
                <a:spcPts val="0"/>
              </a:spcBef>
              <a:spcAft>
                <a:spcPts val="0"/>
              </a:spcAft>
              <a:defRPr/>
            </a:pPr>
            <a:r>
              <a:rPr lang="ru-RU" sz="2400" b="1" dirty="0">
                <a:solidFill>
                  <a:schemeClr val="accent2">
                    <a:lumMod val="75000"/>
                  </a:schemeClr>
                </a:solidFill>
                <a:latin typeface="+mn-lt"/>
                <a:cs typeface="+mn-cs"/>
              </a:rPr>
              <a:t>Структурные элементы магистерской диссертации: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7993063"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387</TotalTime>
  <Words>1135</Words>
  <Application>Microsoft Office PowerPoint</Application>
  <PresentationFormat>Экран (4:3)</PresentationFormat>
  <Paragraphs>172</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Verdana</vt:lpstr>
      <vt:lpstr>Arial</vt:lpstr>
      <vt:lpstr>Wingdings 2</vt:lpstr>
      <vt:lpstr>Calibri</vt:lpstr>
      <vt:lpstr>Arial Unicode MS</vt:lpstr>
      <vt:lpstr>Times New Roman</vt:lpstr>
      <vt:lpstr>Аспект</vt:lpstr>
      <vt:lpstr>ПОНЯТИЕ И СТРУКТУРА МАГИСТЕРСКОЙ ДИССЕРТАЦИИ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ЯЗЫК И СТИЛЬ НАУЧНОЙ РАБОТЫ</vt:lpstr>
      <vt:lpstr>Общепринятые слова и словосочетания – «дорожные знаки».</vt:lpstr>
      <vt:lpstr>Презентация PowerPoint</vt:lpstr>
      <vt:lpstr>Редактирование и «вылеживание» научной работы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И СТРУКТУРА МАГИСТЕРСКОЙ ДИССЕРТАЦИИ</dc:title>
  <dc:creator>comp</dc:creator>
  <cp:lastModifiedBy>Аленовская Ольга Владимировна</cp:lastModifiedBy>
  <cp:revision>22</cp:revision>
  <dcterms:created xsi:type="dcterms:W3CDTF">2017-09-18T05:53:47Z</dcterms:created>
  <dcterms:modified xsi:type="dcterms:W3CDTF">2019-01-29T08:42:15Z</dcterms:modified>
</cp:coreProperties>
</file>