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D70E51-2F25-4797-B409-E40475EF554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E7A916-3426-4310-BBD1-F39146340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01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EDEF86-02D9-4108-8252-3DA98746A460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B6D6-60F7-438B-895E-363DDB6F970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10D5-72ED-45DC-BBCA-C90F24DF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7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7F4-1B00-445C-9842-8F3CE343EE0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99EF-B3C5-4AAD-A45C-3BBE975D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B6F1-4B9D-4593-A1D9-4B399946F62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DBBD-B180-4CAF-ABB1-388DB034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8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F3A7-7875-4941-8A80-C0FB119EB53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8FF9-0149-41DD-B485-4FF9AFD38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2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966A-685C-4FCC-8606-62449B3F4E5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961E-0627-451D-B283-0002E59EF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6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1725-5FE1-4A4D-9F5F-50BB892F7A4F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F555-8C82-4915-B6E2-B2AA25E4C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E4BE-3C3A-4F06-8556-7A9C16B74BB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572E-8BF0-4CE7-8F38-5748E6C16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4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3FE7-B411-481F-9F3A-74B0F17E679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1EFE-6C57-4144-87D3-1360B3692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1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CB01-7DA2-43EA-BFC8-FFE81005930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DB89-93AC-47E0-9F52-FD87333E3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B802-8B08-4271-ADE1-1BAED5C0E79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730A-7655-4A6D-A72C-1A1F8363A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3E98-CE5B-4D05-8FAD-F8B69BFFED48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B16C-6B0A-4C18-BF86-40E8EDC8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2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CD14E-C8F1-4158-9B91-AC4B0512C4A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C3665-F636-4C21-8BD7-AC18B7607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384" y="704118"/>
            <a:ext cx="5539523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>
                <a:solidFill>
                  <a:srgbClr val="7030A0"/>
                </a:solidFill>
                <a:effectLst/>
              </a:rPr>
              <a:t>ОРГАНИЗАЦИЯ НАУЧНОГО КОЛЛЕКТИВА</a:t>
            </a:r>
            <a:r>
              <a:rPr lang="ru-RU" dirty="0">
                <a:solidFill>
                  <a:srgbClr val="7030A0"/>
                </a:solidFill>
                <a:effectLst/>
              </a:rPr>
              <a:t/>
            </a:r>
            <a:br>
              <a:rPr lang="ru-RU" dirty="0">
                <a:solidFill>
                  <a:srgbClr val="7030A0"/>
                </a:solidFill>
                <a:effectLst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50825" y="220663"/>
            <a:ext cx="131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</a:rPr>
              <a:t>ТЕМА 4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539750" y="2852738"/>
            <a:ext cx="7920038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2600" b="1"/>
              <a:t>Структурная организация научного коллектива и методы управления научными исследованиями.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2600" b="1"/>
              <a:t>Основные принципы организации деятельности научных коллективов.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2600" b="1"/>
              <a:t>Методы сплочения научного коллектива.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2600" b="1"/>
              <a:t>Психологические аспекты взаимоотношений руководителя и подчиненного.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2600" b="1"/>
              <a:t>Особенности научной деятельности.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2100"/>
            <a:ext cx="3509963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87588"/>
            <a:ext cx="2960688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0" y="449263"/>
            <a:ext cx="75247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1. Хороший коллектив – продукт повседневных и длительных усилий руководителя.</a:t>
            </a:r>
          </a:p>
          <a:p>
            <a:r>
              <a:rPr lang="ru-RU" sz="2000" b="1"/>
              <a:t>2. Подчиненного нужно научить думать.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844675"/>
            <a:ext cx="2481263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853">
            <a:off x="7629525" y="280988"/>
            <a:ext cx="1358900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2592388" y="2205038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5. Говорить кратко.</a:t>
            </a:r>
          </a:p>
          <a:p>
            <a:r>
              <a:rPr lang="ru-RU" sz="2000" b="1"/>
              <a:t>6. Уметь честно признавать свои ошибки.</a:t>
            </a:r>
          </a:p>
        </p:txBody>
      </p:sp>
      <p:sp>
        <p:nvSpPr>
          <p:cNvPr id="14343" name="Прямоугольник 4"/>
          <p:cNvSpPr>
            <a:spLocks noChangeArrowheads="1"/>
          </p:cNvSpPr>
          <p:nvPr/>
        </p:nvSpPr>
        <p:spPr bwMode="auto">
          <a:xfrm>
            <a:off x="-36513" y="1412875"/>
            <a:ext cx="83534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3. Приказы и распоряжения отдавать в письменной форме.</a:t>
            </a:r>
          </a:p>
        </p:txBody>
      </p: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2484438" y="46038"/>
            <a:ext cx="465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СОВЕТЫ РУКОВОДИТЕЛЮ</a:t>
            </a:r>
          </a:p>
        </p:txBody>
      </p:sp>
      <p:sp>
        <p:nvSpPr>
          <p:cNvPr id="14345" name="Прямоугольник 6"/>
          <p:cNvSpPr>
            <a:spLocks noChangeArrowheads="1"/>
          </p:cNvSpPr>
          <p:nvPr/>
        </p:nvSpPr>
        <p:spPr bwMode="auto">
          <a:xfrm>
            <a:off x="2555875" y="1866900"/>
            <a:ext cx="6745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4. Не критиковать подчиненных на людях</a:t>
            </a:r>
            <a:r>
              <a:rPr lang="ru-RU" sz="2200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346" name="Прямоугольник 7"/>
          <p:cNvSpPr>
            <a:spLocks noChangeArrowheads="1"/>
          </p:cNvSpPr>
          <p:nvPr/>
        </p:nvSpPr>
        <p:spPr bwMode="auto">
          <a:xfrm>
            <a:off x="103188" y="4724400"/>
            <a:ext cx="88661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8. Не выполнять работу за подчиненных.</a:t>
            </a:r>
          </a:p>
          <a:p>
            <a:r>
              <a:rPr lang="ru-RU" sz="2000" b="1">
                <a:solidFill>
                  <a:srgbClr val="000000"/>
                </a:solidFill>
              </a:rPr>
              <a:t>9. Ориентироваться на положительную мотивацию.</a:t>
            </a:r>
          </a:p>
          <a:p>
            <a:r>
              <a:rPr lang="ru-RU" sz="2000" b="1">
                <a:solidFill>
                  <a:srgbClr val="000000"/>
                </a:solidFill>
              </a:rPr>
              <a:t>10. Передавать задания на тот уровень компетентности, на котором оно может быть успешно выполнено.</a:t>
            </a:r>
          </a:p>
          <a:p>
            <a:r>
              <a:rPr lang="ru-RU" sz="2000" b="1">
                <a:solidFill>
                  <a:srgbClr val="000000"/>
                </a:solidFill>
              </a:rPr>
              <a:t>11. Быть мудрее других, но не показывать этого.</a:t>
            </a:r>
          </a:p>
        </p:txBody>
      </p:sp>
      <p:sp>
        <p:nvSpPr>
          <p:cNvPr id="14347" name="Прямоугольник 8"/>
          <p:cNvSpPr>
            <a:spLocks noChangeArrowheads="1"/>
          </p:cNvSpPr>
          <p:nvPr/>
        </p:nvSpPr>
        <p:spPr bwMode="auto">
          <a:xfrm>
            <a:off x="2627313" y="3068638"/>
            <a:ext cx="3816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7. Постоянно, своевременно и оперативно контролировать работу подчиненных.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55600" y="2420938"/>
            <a:ext cx="82486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/>
              <a:t>Конфликты:</a:t>
            </a:r>
          </a:p>
          <a:p>
            <a:pPr>
              <a:spcBef>
                <a:spcPts val="1200"/>
              </a:spcBef>
            </a:pPr>
            <a:r>
              <a:rPr lang="ru-RU" sz="2400" b="1"/>
              <a:t>– эмоциональные (источник – личностные качества оппонентов, их психологическая несовместимость);</a:t>
            </a:r>
          </a:p>
          <a:p>
            <a:pPr>
              <a:spcBef>
                <a:spcPts val="1200"/>
              </a:spcBef>
            </a:pPr>
            <a:r>
              <a:rPr lang="ru-RU" sz="2400" b="1"/>
              <a:t>– деловые (происходят из-за распределения ответственности за выполнение должностных функций).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900113" y="28733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Конфликт</a:t>
            </a:r>
            <a:r>
              <a:rPr lang="ru-RU" sz="2400" b="1">
                <a:solidFill>
                  <a:srgbClr val="000000"/>
                </a:solidFill>
              </a:rPr>
              <a:t> – одно из средств управления.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890588"/>
            <a:ext cx="37909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9525" y="-9525"/>
            <a:ext cx="91344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002060"/>
                </a:solidFill>
              </a:rPr>
              <a:t>ОСОБЕННОСТИ ИНДИВИДУАЛЬНОЙ НАУЧНОЙ ДЕЯТЕЛЬНОСТИ</a:t>
            </a:r>
          </a:p>
          <a:p>
            <a:r>
              <a:rPr lang="ru-RU" sz="2600" b="1"/>
              <a:t>1.	Строится на плечах предшественников.</a:t>
            </a:r>
          </a:p>
          <a:p>
            <a:r>
              <a:rPr lang="ru-RU" sz="2600" b="1"/>
              <a:t>2.	В науке происходит естественное разделение труда.</a:t>
            </a:r>
          </a:p>
          <a:p>
            <a:r>
              <a:rPr lang="ru-RU" sz="2600" b="1"/>
              <a:t>3.	Научный работник должен освоить научную терминологию и понятийный аппарат.</a:t>
            </a:r>
          </a:p>
          <a:p>
            <a:r>
              <a:rPr lang="ru-RU" sz="2600" b="1"/>
              <a:t>4.	Результаты обязательно оформляются в электронном или печатном виде.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49675"/>
            <a:ext cx="3887787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50825" y="2047875"/>
            <a:ext cx="55451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2. Плюрализм научного мнения.</a:t>
            </a:r>
          </a:p>
          <a:p>
            <a:r>
              <a:rPr lang="ru-RU" sz="2200" b="1"/>
              <a:t>Плюрализм – (от лат. </a:t>
            </a:r>
            <a:r>
              <a:rPr lang="ru-RU" sz="2200" b="1" i="1"/>
              <a:t>pluralis</a:t>
            </a:r>
            <a:r>
              <a:rPr lang="ru-RU" sz="2200" b="1"/>
              <a:t> – множественный) – позиция, согласно которой существует несколько или множество независимых и несводимых друг к другу форм знания.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835150" y="73025"/>
            <a:ext cx="6015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ОСОБЕННОСТИ КОЛЛЕКТИВНОЙ НАУЧНОЙ ДЕЯТЕЛЬНОСТИ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79388" y="1125538"/>
            <a:ext cx="6337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1. Коммуникация в науке.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79388" y="5272088"/>
            <a:ext cx="856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3. Конечная цель – внедрение результатов в практику.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14575"/>
            <a:ext cx="3429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353425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Уровни организации научных исследований: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n-lt"/>
                <a:cs typeface="+mn-cs"/>
              </a:rPr>
              <a:t>- организация труда научного работника;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n-lt"/>
                <a:cs typeface="+mn-cs"/>
              </a:rPr>
              <a:t>- работа подразделения научного учреждения;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n-lt"/>
                <a:cs typeface="+mn-cs"/>
              </a:rPr>
              <a:t>- деятельность научного учреждения.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95288" y="2273300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</a:rPr>
              <a:t>Четырехзвенная структурная организация научного коллектива:</a:t>
            </a:r>
          </a:p>
          <a:p>
            <a:r>
              <a:rPr lang="ru-RU" sz="2400" b="1">
                <a:solidFill>
                  <a:srgbClr val="000000"/>
                </a:solidFill>
              </a:rPr>
              <a:t>– группа (3-10 чел.)</a:t>
            </a:r>
          </a:p>
          <a:p>
            <a:r>
              <a:rPr lang="ru-RU" sz="2400" b="1">
                <a:solidFill>
                  <a:srgbClr val="000000"/>
                </a:solidFill>
              </a:rPr>
              <a:t>– лаборатория (кафедра)</a:t>
            </a:r>
          </a:p>
          <a:p>
            <a:r>
              <a:rPr lang="ru-RU" sz="2400" b="1">
                <a:solidFill>
                  <a:srgbClr val="000000"/>
                </a:solidFill>
              </a:rPr>
              <a:t>– отдел (факультет)</a:t>
            </a:r>
          </a:p>
          <a:p>
            <a:r>
              <a:rPr lang="ru-RU" sz="2400" b="1">
                <a:solidFill>
                  <a:srgbClr val="000000"/>
                </a:solidFill>
              </a:rPr>
              <a:t>– учреждение (институт)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3068638"/>
            <a:ext cx="39211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23850" y="115888"/>
            <a:ext cx="8569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/>
              <a:t>Управление научными исследованиями </a:t>
            </a:r>
            <a:r>
              <a:rPr lang="ru-RU" sz="2400" b="1"/>
              <a:t>– это целенаправленное воздействие на коллективы научных работников для координации их деятельности в процессе производства новых научных знаний и их эффективного использования на практике.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79388" y="2325688"/>
            <a:ext cx="6048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u="sng"/>
              <a:t>Стили управления коллективом:</a:t>
            </a:r>
          </a:p>
          <a:p>
            <a:r>
              <a:rPr lang="ru-RU" sz="2400" b="1"/>
              <a:t>1. Руководитель удерживает управление каждым сотрудником в своих руках.</a:t>
            </a:r>
          </a:p>
          <a:p>
            <a:r>
              <a:rPr lang="ru-RU" sz="2400" b="1"/>
              <a:t>2. Руководитель выделяет группу для непосредственного управления.</a:t>
            </a:r>
          </a:p>
          <a:p>
            <a:r>
              <a:rPr lang="ru-RU" sz="2400" b="1"/>
              <a:t>3. Руководитель пытается структурировать коллектив.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586163"/>
            <a:ext cx="2867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195513" y="957263"/>
            <a:ext cx="69484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spcBef>
                <a:spcPts val="1200"/>
              </a:spcBef>
            </a:pPr>
            <a:r>
              <a:rPr lang="ru-RU" sz="2800" b="1" u="sng"/>
              <a:t>Методы управления научными исследованиями:</a:t>
            </a:r>
          </a:p>
          <a:p>
            <a:pPr lvl="1">
              <a:spcBef>
                <a:spcPts val="1200"/>
              </a:spcBef>
            </a:pPr>
            <a:r>
              <a:rPr lang="ru-RU" sz="2600" b="1"/>
              <a:t>– организационно-распорядительные;</a:t>
            </a:r>
          </a:p>
          <a:p>
            <a:pPr lvl="1">
              <a:spcBef>
                <a:spcPts val="1200"/>
              </a:spcBef>
            </a:pPr>
            <a:r>
              <a:rPr lang="ru-RU" sz="2600" b="1"/>
              <a:t>– экономические;</a:t>
            </a:r>
          </a:p>
          <a:p>
            <a:pPr lvl="1">
              <a:spcBef>
                <a:spcPts val="1200"/>
              </a:spcBef>
            </a:pPr>
            <a:r>
              <a:rPr lang="ru-RU" sz="2600" b="1"/>
              <a:t>– социально-психологические.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33500"/>
            <a:ext cx="22002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3" y="44450"/>
            <a:ext cx="8964612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Принципы организации деятельности научного коллектива: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1.	</a:t>
            </a:r>
            <a:r>
              <a:rPr lang="ru-RU" sz="2200" b="1" dirty="0">
                <a:latin typeface="+mn-lt"/>
                <a:cs typeface="+mn-cs"/>
              </a:rPr>
              <a:t>Принцип предупреждающей оценки работы.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2.	Принцип информированности о существующей проблеме.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3.	Принцип </a:t>
            </a:r>
            <a:r>
              <a:rPr lang="ru-RU" sz="2200" b="1" dirty="0" err="1">
                <a:latin typeface="+mn-lt"/>
                <a:cs typeface="+mn-cs"/>
              </a:rPr>
              <a:t>всеохватываемости</a:t>
            </a:r>
            <a:r>
              <a:rPr lang="ru-RU" sz="2200" b="1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4.	Принцип инициативы снизу.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5.	Принцип непрерывности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6.	Принцип индивидуальной компенсации.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7.	Принцип постоянного информирования.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8.	Принцип учета общих особенностей восприятия инноваций различными людьми.</a:t>
            </a:r>
            <a:endParaRPr lang="ru-RU" sz="2200" b="1" dirty="0">
              <a:latin typeface="+mn-lt"/>
              <a:cs typeface="+mn-cs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7988"/>
            <a:ext cx="3455988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76763"/>
            <a:ext cx="36798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42888" y="115888"/>
            <a:ext cx="871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Один из аспектов управления научным коллективом – естественная текучесть кадров.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25525"/>
            <a:ext cx="26892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9725"/>
            <a:ext cx="3343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3514725" y="2024063"/>
            <a:ext cx="52689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– профессиональную подготовку;</a:t>
            </a:r>
          </a:p>
          <a:p>
            <a:r>
              <a:rPr lang="ru-RU" sz="2200" b="1"/>
              <a:t>– социальную активность;</a:t>
            </a:r>
          </a:p>
          <a:p>
            <a:r>
              <a:rPr lang="ru-RU" sz="2200" b="1"/>
              <a:t>– способность выполнять определенный тип работы;</a:t>
            </a:r>
          </a:p>
          <a:p>
            <a:r>
              <a:rPr lang="ru-RU" sz="2200" b="1"/>
              <a:t>– социально-психологические качества;</a:t>
            </a:r>
          </a:p>
          <a:p>
            <a:r>
              <a:rPr lang="ru-RU" sz="2200" b="1"/>
              <a:t>– деловые качества;</a:t>
            </a:r>
          </a:p>
          <a:p>
            <a:r>
              <a:rPr lang="ru-RU" sz="2200" b="1"/>
              <a:t>– интеллектуально-психологические возможности.</a:t>
            </a:r>
          </a:p>
        </p:txBody>
      </p:sp>
      <p:sp>
        <p:nvSpPr>
          <p:cNvPr id="10246" name="Прямоугольник 4"/>
          <p:cNvSpPr>
            <a:spLocks noChangeArrowheads="1"/>
          </p:cNvSpPr>
          <p:nvPr/>
        </p:nvSpPr>
        <p:spPr bwMode="auto">
          <a:xfrm>
            <a:off x="3419475" y="1025525"/>
            <a:ext cx="5364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i="1">
                <a:solidFill>
                  <a:srgbClr val="000000"/>
                </a:solidFill>
              </a:rPr>
              <a:t>При подборе новых сотрудников руководитель учитывает: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79388" y="919163"/>
            <a:ext cx="8783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 – потребности и интересы каждого отдельного работника;</a:t>
            </a:r>
          </a:p>
          <a:p>
            <a:r>
              <a:rPr lang="ru-RU" sz="2200" b="1"/>
              <a:t>2 – личные возможности человека;</a:t>
            </a:r>
          </a:p>
          <a:p>
            <a:r>
              <a:rPr lang="ru-RU" sz="2200" b="1"/>
              <a:t>3 – потребность в кадрах определенной квалификации.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519363"/>
            <a:ext cx="3028950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986213"/>
            <a:ext cx="25971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8888" y="22225"/>
            <a:ext cx="72009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prstClr val="black"/>
                </a:solidFill>
                <a:latin typeface="+mn-lt"/>
                <a:cs typeface="+mn-cs"/>
              </a:rPr>
              <a:t>Схема подбора и расстановки кадров: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ХОЧУ – МОГУ - НУЖНО</a:t>
            </a: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3132138" y="2127250"/>
            <a:ext cx="58308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0000"/>
                </a:solidFill>
              </a:rPr>
              <a:t>При этом учитывается:</a:t>
            </a:r>
          </a:p>
          <a:p>
            <a:r>
              <a:rPr lang="ru-RU" sz="2200" b="1">
                <a:solidFill>
                  <a:srgbClr val="000000"/>
                </a:solidFill>
              </a:rPr>
              <a:t>1.	Неадекватность отображения человека человеком.</a:t>
            </a:r>
          </a:p>
          <a:p>
            <a:r>
              <a:rPr lang="ru-RU" sz="2200" b="1">
                <a:solidFill>
                  <a:srgbClr val="000000"/>
                </a:solidFill>
              </a:rPr>
              <a:t>2.	Эффект снисхождения.</a:t>
            </a:r>
          </a:p>
          <a:p>
            <a:r>
              <a:rPr lang="ru-RU" sz="2200" b="1">
                <a:solidFill>
                  <a:srgbClr val="000000"/>
                </a:solidFill>
              </a:rPr>
              <a:t>3.	Ошибки контраста.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7852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/>
              <a:t>Необходимые качества для руководителя научного коллектива:</a:t>
            </a:r>
          </a:p>
          <a:p>
            <a:r>
              <a:rPr lang="ru-RU" sz="2400" b="1"/>
              <a:t>– предприимчивость</a:t>
            </a:r>
          </a:p>
          <a:p>
            <a:r>
              <a:rPr lang="ru-RU" sz="2400" b="1"/>
              <a:t>– находчивость</a:t>
            </a:r>
          </a:p>
          <a:p>
            <a:r>
              <a:rPr lang="ru-RU" sz="2400" b="1"/>
              <a:t>– инициативность</a:t>
            </a:r>
          </a:p>
          <a:p>
            <a:r>
              <a:rPr lang="ru-RU" sz="2400" b="1"/>
              <a:t>– энергичность</a:t>
            </a:r>
          </a:p>
          <a:p>
            <a:r>
              <a:rPr lang="ru-RU" sz="2400" b="1"/>
              <a:t>– практичность.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716338"/>
            <a:ext cx="513715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52475"/>
            <a:ext cx="338455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563938" y="115888"/>
            <a:ext cx="5473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u="sng"/>
              <a:t>Положительная или отрицательная оценка сотрудника:</a:t>
            </a:r>
          </a:p>
          <a:p>
            <a:endParaRPr lang="ru-RU" sz="2800" b="1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2263"/>
            <a:ext cx="3206750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540125" y="1844675"/>
            <a:ext cx="54737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– опыт выполнения подобной работы прежде;</a:t>
            </a:r>
          </a:p>
          <a:p>
            <a:r>
              <a:rPr lang="ru-RU" sz="2800" b="1">
                <a:solidFill>
                  <a:srgbClr val="000000"/>
                </a:solidFill>
              </a:rPr>
              <a:t>– характер работы (важность задания, объем, качество, сроки);</a:t>
            </a:r>
          </a:p>
          <a:p>
            <a:r>
              <a:rPr lang="ru-RU" sz="2800" b="1">
                <a:solidFill>
                  <a:srgbClr val="000000"/>
                </a:solidFill>
              </a:rPr>
              <a:t>– реакция коллектива;</a:t>
            </a:r>
          </a:p>
          <a:p>
            <a:r>
              <a:rPr lang="ru-RU" sz="2800" b="1">
                <a:solidFill>
                  <a:srgbClr val="000000"/>
                </a:solidFill>
              </a:rPr>
              <a:t>– притязания сотрудника.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506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Trebuchet MS</vt:lpstr>
      <vt:lpstr>Arial</vt:lpstr>
      <vt:lpstr>Georgia</vt:lpstr>
      <vt:lpstr>Calibri</vt:lpstr>
      <vt:lpstr>Воздушный поток</vt:lpstr>
      <vt:lpstr>ОРГАНИЗАЦИЯ НАУЧНОГО КОЛЛЕКТИВА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НАУЧНОГО КОЛЛЕКТИВА</dc:title>
  <dc:creator>comp</dc:creator>
  <cp:lastModifiedBy>Аленовская Ольга Владимировна</cp:lastModifiedBy>
  <cp:revision>10</cp:revision>
  <dcterms:created xsi:type="dcterms:W3CDTF">2017-10-09T10:02:14Z</dcterms:created>
  <dcterms:modified xsi:type="dcterms:W3CDTF">2019-01-29T08:42:37Z</dcterms:modified>
</cp:coreProperties>
</file>