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57" r:id="rId5"/>
    <p:sldId id="272" r:id="rId6"/>
    <p:sldId id="258" r:id="rId7"/>
    <p:sldId id="259" r:id="rId8"/>
    <p:sldId id="260" r:id="rId9"/>
    <p:sldId id="271" r:id="rId10"/>
    <p:sldId id="28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A5002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9601C-0EC7-4C7A-83B0-22787F3ECE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0CCE-A465-49A2-AB35-8A0395355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BF8A8-91E8-474E-A554-677EBBD820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7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D4DC-7C31-4B11-9788-9E70082338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07EB8-8D2D-4CA1-94A2-E06501524B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C7B47-EE34-4618-BD6B-48488A61CC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6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21CAD-208C-47E0-B66E-02031D2C5A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32D0D-BFF2-4021-B699-567C8C966D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2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CB9B-E82E-446B-BDD3-1D84343222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924AD-BA50-4CFE-AB7D-1C0700DCD7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0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291F-BBA4-4A8F-AF8B-3A3A08AED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1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F21D61-DF70-45FB-89F9-62674C9A40F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5288" y="682625"/>
            <a:ext cx="8531225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ТЕМА 5</a:t>
            </a:r>
          </a:p>
          <a:p>
            <a:pPr algn="ctr"/>
            <a:r>
              <a:rPr lang="ru-RU" sz="2400" b="1"/>
              <a:t>Структура аналитической химии как системы знаний</a:t>
            </a:r>
          </a:p>
          <a:p>
            <a:pPr algn="ctr"/>
            <a:endParaRPr lang="ru-RU" b="1"/>
          </a:p>
          <a:p>
            <a:pPr algn="ctr"/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 sz="2400"/>
              <a:t>1. Методология аналитической химии.</a:t>
            </a:r>
          </a:p>
          <a:p>
            <a:r>
              <a:rPr lang="ru-RU" sz="2400"/>
              <a:t>2. Характеристические свойства веществ.</a:t>
            </a:r>
          </a:p>
          <a:p>
            <a:r>
              <a:rPr lang="ru-RU" sz="2400"/>
              <a:t>3. Аналитический цикл. Универсальная система химического анализа.</a:t>
            </a:r>
          </a:p>
          <a:p>
            <a:r>
              <a:rPr lang="ru-RU" sz="2400"/>
              <a:t>4. Исследовательские задачи аналитической химии и уровни исследований. Аналитическая служба.</a:t>
            </a:r>
          </a:p>
          <a:p>
            <a:r>
              <a:rPr lang="ru-RU" sz="2400"/>
              <a:t>5. Развитие методов.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solidFill>
                  <a:schemeClr val="tx1"/>
                </a:solidFill>
              </a:rPr>
              <a:t>Новый метод идентификации органических веществ – ритмическая кристаллизация</a:t>
            </a:r>
            <a:r>
              <a:rPr lang="ru-RU" sz="4000" b="1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2772" name="Рисунок 1" descr="C:\Documents and Settings\t.simonova\Рабочий стол\сканирование0001.gif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2875"/>
            <a:ext cx="5643563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692275" y="5300663"/>
            <a:ext cx="63373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/>
              <a:t>Шевчук И. А. Идентификация некоторых веществ по ритмической кристаллизации из органических растворителей / И.А. Шевчук, Ю.К. Бородай // Докл. АН УССР. Сер. Б. – 1978. – № 6. – С. 543.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АНАЛИТИЧЕСКИЙ ЦИКЛ И ЕГО ЭТАПЫ. УНИВЕРСАЛЬНАЯ СИСТЕМА ХИМИЧЕСКОГО АНАЛИЗА</a:t>
            </a:r>
            <a:r>
              <a:rPr lang="ru-RU" sz="2000"/>
              <a:t> </a:t>
            </a:r>
          </a:p>
        </p:txBody>
      </p:sp>
      <p:pic>
        <p:nvPicPr>
          <p:cNvPr id="7172" name="Picture 4" descr="22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82073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r>
              <a:rPr lang="ru-RU" sz="2000"/>
              <a:t>Журнал аналитической химии 2010 г.</a:t>
            </a:r>
          </a:p>
        </p:txBody>
      </p:sp>
      <p:pic>
        <p:nvPicPr>
          <p:cNvPr id="8196" name="Picture 4" descr="ZHAK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6480175" cy="62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95288" y="2354263"/>
            <a:ext cx="8064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200" b="1"/>
              <a:t>Аналитическая служба</a:t>
            </a:r>
            <a:r>
              <a:rPr lang="ru-RU" sz="2200"/>
              <a:t> – это сервисная система, обеспечивающая конкретный анализ определенных объектов с использованием методов, рекомендуемых аналитической химией.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85725"/>
            <a:ext cx="8731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Взаимосвязь между  аналитической химией как наукой</a:t>
            </a:r>
            <a:endParaRPr lang="ru-RU" sz="240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химическим анализом как  областью практической деятельности</a:t>
            </a:r>
          </a:p>
        </p:txBody>
      </p:sp>
      <p:sp useBgFill="1"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732588" y="4437063"/>
            <a:ext cx="2411412" cy="12573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00">
              <a:solidFill>
                <a:srgbClr val="006600"/>
              </a:solidFill>
            </a:endParaRPr>
          </a:p>
          <a:p>
            <a:endParaRPr lang="ru-RU" sz="1400">
              <a:solidFill>
                <a:srgbClr val="006600"/>
              </a:solidFill>
            </a:endParaRPr>
          </a:p>
          <a:p>
            <a:endParaRPr lang="ru-RU" sz="1200"/>
          </a:p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16013" y="1741488"/>
            <a:ext cx="1943100" cy="660400"/>
          </a:xfrm>
          <a:prstGeom prst="rect">
            <a:avLst/>
          </a:pr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Аналитическая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химия </a:t>
            </a:r>
            <a:r>
              <a:rPr lang="en-US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16013" y="4868863"/>
            <a:ext cx="1800225" cy="650875"/>
          </a:xfrm>
          <a:prstGeom prst="rect">
            <a:avLst/>
          </a:prstGeom>
          <a:solidFill>
            <a:srgbClr val="0080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Химический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анализ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56100" y="1196975"/>
            <a:ext cx="3168650" cy="2016125"/>
          </a:xfrm>
          <a:prstGeom prst="rect">
            <a:avLst/>
          </a:prstGeom>
          <a:solidFill>
            <a:srgbClr val="99CCFF">
              <a:alpha val="50000"/>
            </a:srgbClr>
          </a:solidFill>
          <a:ln w="412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10800" anchor="ctr"/>
          <a:lstStyle/>
          <a:p>
            <a:pPr algn="ctr">
              <a:spcBef>
                <a:spcPct val="50000"/>
              </a:spcBef>
            </a:pPr>
            <a:endParaRPr lang="ru-RU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Изучение процессов, общая теория, подходы к анализу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FF"/>
                </a:solidFill>
              </a:rPr>
              <a:t>Создание и развитие методов анализа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0000FF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51275" y="3213100"/>
            <a:ext cx="4032250" cy="3384550"/>
          </a:xfrm>
          <a:prstGeom prst="rect">
            <a:avLst/>
          </a:prstGeom>
          <a:solidFill>
            <a:srgbClr val="CCFF99"/>
          </a:solidFill>
          <a:ln w="412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endParaRPr lang="ru-RU"/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Конкретные анализы,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аналитический контроль,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Участие в интерпретации данных, сертификации и т.п.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771775" y="3789363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356100" y="3213100"/>
            <a:ext cx="3168650" cy="1655763"/>
          </a:xfrm>
          <a:prstGeom prst="rect">
            <a:avLst/>
          </a:prstGeom>
          <a:solidFill>
            <a:srgbClr val="99CCFF">
              <a:alpha val="50000"/>
            </a:srgbClr>
          </a:solidFill>
          <a:ln w="412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/>
              <a:t>         </a:t>
            </a:r>
            <a:r>
              <a:rPr lang="ru-RU" b="1">
                <a:solidFill>
                  <a:srgbClr val="006666"/>
                </a:solidFill>
              </a:rPr>
              <a:t>Разработка методик</a:t>
            </a:r>
          </a:p>
          <a:p>
            <a:endParaRPr lang="ru-RU" b="1">
              <a:solidFill>
                <a:srgbClr val="006666"/>
              </a:solidFill>
            </a:endParaRPr>
          </a:p>
          <a:p>
            <a:pPr algn="ctr"/>
            <a:r>
              <a:rPr lang="ru-RU" sz="1600" b="1">
                <a:solidFill>
                  <a:srgbClr val="006666"/>
                </a:solidFill>
              </a:rPr>
              <a:t>Способы обработки  данных  </a:t>
            </a:r>
          </a:p>
          <a:p>
            <a:pPr algn="ctr"/>
            <a:endParaRPr lang="ru-RU" sz="1600" b="1">
              <a:solidFill>
                <a:srgbClr val="006666"/>
              </a:solidFill>
            </a:endParaRPr>
          </a:p>
          <a:p>
            <a:pPr algn="ctr"/>
            <a:r>
              <a:rPr lang="ru-RU" sz="1600" b="1">
                <a:solidFill>
                  <a:srgbClr val="006666"/>
                </a:solidFill>
              </a:rPr>
              <a:t>Обеспечение качества  анализа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427538" y="2997200"/>
            <a:ext cx="2951162" cy="2873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4427538" y="3213100"/>
            <a:ext cx="3168650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059113" y="52292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419475" y="19891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0" y="0"/>
            <a:ext cx="684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Связь аналитической службы с другими системами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137525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149725"/>
            <a:ext cx="8229600" cy="2405063"/>
          </a:xfrm>
        </p:spPr>
        <p:txBody>
          <a:bodyPr/>
          <a:lstStyle/>
          <a:p>
            <a:r>
              <a:rPr lang="ru-RU" sz="1800" b="1"/>
              <a:t>Структурные компоненты аналитической службы</a:t>
            </a:r>
            <a:r>
              <a:rPr lang="ru-RU" sz="1800"/>
              <a:t>:</a:t>
            </a:r>
          </a:p>
          <a:p>
            <a:r>
              <a:rPr lang="ru-RU" sz="1800"/>
              <a:t>1. Производственные помещения.</a:t>
            </a:r>
          </a:p>
          <a:p>
            <a:r>
              <a:rPr lang="ru-RU" sz="1800"/>
              <a:t>2. Персонал.</a:t>
            </a:r>
          </a:p>
          <a:p>
            <a:r>
              <a:rPr lang="ru-RU" sz="1800"/>
              <a:t>3. Аппаратура и оборудование.</a:t>
            </a:r>
          </a:p>
          <a:p>
            <a:r>
              <a:rPr lang="ru-RU" sz="1800"/>
              <a:t>4. Нормативная и другая документация (стандарты, инструкции, лабораторные журналы, отчетные документы).</a:t>
            </a:r>
          </a:p>
          <a:p>
            <a:r>
              <a:rPr lang="ru-RU" sz="1800"/>
              <a:t>5. Средства обработки и передачи данных.</a:t>
            </a:r>
          </a:p>
        </p:txBody>
      </p:sp>
      <p:pic>
        <p:nvPicPr>
          <p:cNvPr id="12292" name="Picture 4" descr="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511175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05263"/>
            <a:ext cx="8229600" cy="1397000"/>
          </a:xfrm>
        </p:spPr>
        <p:txBody>
          <a:bodyPr/>
          <a:lstStyle/>
          <a:p>
            <a:r>
              <a:rPr lang="ru-RU" sz="2400" b="1"/>
              <a:t>Направленность аналитической службы</a:t>
            </a:r>
            <a:r>
              <a:rPr lang="ru-RU" sz="2400"/>
              <a:t>:</a:t>
            </a:r>
          </a:p>
          <a:p>
            <a:r>
              <a:rPr lang="ru-RU" sz="2400"/>
              <a:t>– контроль технологических процессов;</a:t>
            </a:r>
          </a:p>
          <a:p>
            <a:r>
              <a:rPr lang="ru-RU" sz="2400"/>
              <a:t>– контроль сырья;</a:t>
            </a:r>
          </a:p>
          <a:p>
            <a:r>
              <a:rPr lang="ru-RU" sz="2400"/>
              <a:t>– контроль готовой продукции.</a:t>
            </a:r>
          </a:p>
        </p:txBody>
      </p:sp>
      <p:pic>
        <p:nvPicPr>
          <p:cNvPr id="13316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959225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GotPro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49408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16013" y="1938338"/>
            <a:ext cx="61928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/>
              <a:t>Основная задача аналитической службы</a:t>
            </a:r>
            <a:r>
              <a:rPr lang="ru-RU" sz="3200"/>
              <a:t> – каждодневное обслуживание производства.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Изменение характера информации, получаемой аналитической службой</a:t>
            </a:r>
            <a:endParaRPr lang="ru-RU" sz="2400" b="1"/>
          </a:p>
          <a:p>
            <a:pPr eaLnBrk="0" hangingPunct="0"/>
            <a:endParaRPr lang="ru-RU"/>
          </a:p>
        </p:txBody>
      </p:sp>
      <p:graphicFrame>
        <p:nvGraphicFramePr>
          <p:cNvPr id="15431" name="Group 71"/>
          <p:cNvGraphicFramePr>
            <a:graphicFrameLocks noGrp="1"/>
          </p:cNvGraphicFramePr>
          <p:nvPr/>
        </p:nvGraphicFramePr>
        <p:xfrm>
          <a:off x="827088" y="1700213"/>
          <a:ext cx="7488237" cy="4468812"/>
        </p:xfrm>
        <a:graphic>
          <a:graphicData uri="http://schemas.openxmlformats.org/drawingml/2006/table">
            <a:tbl>
              <a:tblPr/>
              <a:tblGrid>
                <a:gridCol w="1936750"/>
                <a:gridCol w="55514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времени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 информации, получаемой в ходе единичного исследования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век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это такое?» (качественный анализ)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Середина 20 века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«Сколько?» (количественный анализ)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Рубеж 20 и 21 веков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какой форме?» (вещественный анализ)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«Где и как расположено?» (локальный и структурный анализ)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Сейчас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«Когда?» (изучение систем, состав которых быстро меняется во времени)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388" y="260350"/>
            <a:ext cx="5006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/>
              <a:t>Definite</a:t>
            </a:r>
            <a:r>
              <a:rPr lang="ru-RU" sz="2000"/>
              <a:t> – определенный</a:t>
            </a:r>
          </a:p>
          <a:p>
            <a:r>
              <a:rPr lang="en-US" sz="2000" b="1"/>
              <a:t>Definition </a:t>
            </a:r>
            <a:r>
              <a:rPr lang="ru-RU" sz="2000"/>
              <a:t>– определение</a:t>
            </a:r>
          </a:p>
          <a:p>
            <a:r>
              <a:rPr lang="ru-RU" sz="2000" b="1"/>
              <a:t>ДЕФИНИЦИЯ</a:t>
            </a:r>
            <a:r>
              <a:rPr lang="ru-RU" sz="2000"/>
              <a:t> – словесное определение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коса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260475" y="2636838"/>
            <a:ext cx="10795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908175" y="3644900"/>
            <a:ext cx="3384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116013" y="4076700"/>
            <a:ext cx="10080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05" name="Picture 9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41438"/>
            <a:ext cx="15049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92375"/>
            <a:ext cx="1803400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35274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87450" y="260350"/>
            <a:ext cx="6840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cs typeface="Times New Roman" pitchFamily="18" charset="0"/>
              </a:rPr>
              <a:t>НОБЕЛЕВСКИЕ ПРЕМИИ ЗА РАБОТЫ В ОБЛАСТИ ХИМИЧЕСКОГО АНАЛИЗА</a:t>
            </a:r>
            <a:endParaRPr lang="ru-RU" sz="2400" b="1"/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/>
        </p:nvGraphicFramePr>
        <p:xfrm>
          <a:off x="107950" y="1125538"/>
          <a:ext cx="8928100" cy="5556250"/>
        </p:xfrm>
        <a:graphic>
          <a:graphicData uri="http://schemas.openxmlformats.org/drawingml/2006/table">
            <a:tbl>
              <a:tblPr/>
              <a:tblGrid>
                <a:gridCol w="1855788"/>
                <a:gridCol w="3313112"/>
                <a:gridCol w="2165350"/>
                <a:gridCol w="1593850"/>
              </a:tblGrid>
              <a:tr h="835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Кому присуждена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что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работы лауреатов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присужде-ния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Ф.У. Астон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и использование масс-спектрометрии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Кембридж, Великобритания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 Прегль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методов микроанализа органических веществ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Грац, Австрия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А.У. Тизелиус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 в области электрофореза и адсорбционного анализа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Упсала, Швеция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А.Дж.Мартин, Р.Л.М. Синг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распределительной хроматографии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Лондон и Баксбери, Великобритания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Я. Гейровский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и развитие полярографии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Прага, Чехословакия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Дешифровка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ru-RU"/>
              <a:t>ПИА</a:t>
            </a:r>
          </a:p>
          <a:p>
            <a:r>
              <a:rPr lang="ru-RU"/>
              <a:t>англ. </a:t>
            </a:r>
            <a:r>
              <a:rPr lang="en-US"/>
              <a:t>FIA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2. </a:t>
            </a:r>
            <a:r>
              <a:rPr lang="ru-RU"/>
              <a:t>ВЭЖХ</a:t>
            </a:r>
            <a:endParaRPr lang="en-US"/>
          </a:p>
          <a:p>
            <a:r>
              <a:rPr lang="en-US"/>
              <a:t>HPLC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3. ООУ</a:t>
            </a:r>
          </a:p>
          <a:p>
            <a:r>
              <a:rPr lang="ru-RU"/>
              <a:t>англ. ТОС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4. ИСЭ</a:t>
            </a:r>
          </a:p>
          <a:p>
            <a:r>
              <a:rPr lang="ru-RU"/>
              <a:t>англ. </a:t>
            </a:r>
            <a:r>
              <a:rPr lang="en-US"/>
              <a:t>ISE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ru-RU"/>
              <a:t>ЭТААС</a:t>
            </a:r>
          </a:p>
          <a:p>
            <a:r>
              <a:rPr lang="ru-RU"/>
              <a:t>англ. </a:t>
            </a:r>
            <a:r>
              <a:rPr lang="en-US"/>
              <a:t>ETAAS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6. </a:t>
            </a:r>
            <a:r>
              <a:rPr lang="ru-RU"/>
              <a:t>ХПК</a:t>
            </a:r>
            <a:endParaRPr lang="en-US"/>
          </a:p>
          <a:p>
            <a:r>
              <a:rPr lang="ru-RU"/>
              <a:t>англ. </a:t>
            </a:r>
            <a:r>
              <a:rPr lang="en-US"/>
              <a:t>COD</a:t>
            </a:r>
            <a:endParaRPr lang="ru-RU"/>
          </a:p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7. НКЭ</a:t>
            </a:r>
          </a:p>
          <a:p>
            <a:r>
              <a:rPr lang="ru-RU"/>
              <a:t>англ. </a:t>
            </a:r>
            <a:r>
              <a:rPr lang="en-US"/>
              <a:t>SCE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8. </a:t>
            </a:r>
            <a:r>
              <a:rPr lang="ru-RU"/>
              <a:t>ПИД</a:t>
            </a:r>
            <a:endParaRPr lang="en-US"/>
          </a:p>
          <a:p>
            <a:r>
              <a:rPr lang="ru-RU"/>
              <a:t>англ. </a:t>
            </a:r>
            <a:r>
              <a:rPr lang="en-US"/>
              <a:t>FID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9. ИСП</a:t>
            </a:r>
          </a:p>
          <a:p>
            <a:r>
              <a:rPr lang="ru-RU"/>
              <a:t>англ. </a:t>
            </a:r>
            <a:r>
              <a:rPr lang="en-US"/>
              <a:t>ICP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10. </a:t>
            </a:r>
            <a:r>
              <a:rPr lang="ru-RU"/>
              <a:t>ИВА</a:t>
            </a:r>
            <a:endParaRPr lang="en-US"/>
          </a:p>
          <a:p>
            <a:r>
              <a:rPr lang="ru-RU"/>
              <a:t>англ. </a:t>
            </a:r>
            <a:r>
              <a:rPr lang="en-US"/>
              <a:t>ASV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00113" y="2781300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800" b="1"/>
              <a:t>НАУКА</a:t>
            </a:r>
            <a:r>
              <a:rPr lang="ru-RU" sz="2000" b="1"/>
              <a:t> 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2195513" y="2060575"/>
            <a:ext cx="107950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268538" y="3141663"/>
            <a:ext cx="11525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92475" y="1844675"/>
            <a:ext cx="5851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000" b="1"/>
              <a:t>социальный феномен (сообщество ученых, </a:t>
            </a:r>
          </a:p>
          <a:p>
            <a:pPr algn="ctr"/>
            <a:r>
              <a:rPr lang="ru-RU" sz="2000" b="1"/>
              <a:t>совокупность научных учреждений)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419475" y="3357563"/>
            <a:ext cx="4849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ru-RU" sz="2000" b="1"/>
              <a:t>результат (система научных знаний)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692275" y="3500438"/>
            <a:ext cx="1079500" cy="144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771775" y="4797425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/>
              <a:t>процесс (т.е. вид деятельности)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01650" y="993775"/>
            <a:ext cx="839152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80975" algn="l"/>
              </a:tabLst>
            </a:pP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МЕТОДОЛОГИЯ АНАЛИТИЧЕСКОЙ ХИМИИ</a:t>
            </a:r>
          </a:p>
          <a:p>
            <a:pPr algn="ctr">
              <a:tabLst>
                <a:tab pos="180975" algn="l"/>
              </a:tabLst>
            </a:pPr>
            <a:endParaRPr lang="ru-RU" b="1"/>
          </a:p>
          <a:p>
            <a:pPr algn="just"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b="1"/>
              <a:t>общая характеристика  АХ как науки (дефиниция, объект и предмет, цели и  задачи исследований ); </a:t>
            </a:r>
          </a:p>
          <a:p>
            <a:pPr algn="just"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/>
              <a:t>  связь с другими науками;</a:t>
            </a:r>
          </a:p>
          <a:p>
            <a:pPr algn="just"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/>
              <a:t>   уровни научных исследований;  специфические особенности и приемы исследований на каждом уровне; </a:t>
            </a:r>
          </a:p>
          <a:p>
            <a:pPr algn="just"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/>
              <a:t>  система основных понятий и  специфическая терминология; </a:t>
            </a:r>
          </a:p>
          <a:p>
            <a:pPr algn="just"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/>
              <a:t>  классификация и взаимосвязь разных методов анализа; </a:t>
            </a:r>
          </a:p>
          <a:p>
            <a:pPr>
              <a:lnSpc>
                <a:spcPct val="120000"/>
              </a:lnSpc>
              <a:spcBef>
                <a:spcPct val="60000"/>
              </a:spcBef>
              <a:buClr>
                <a:srgbClr val="FF0000"/>
              </a:buClr>
              <a:buSzPct val="125000"/>
              <a:buFont typeface="Wingdings" pitchFamily="2" charset="2"/>
              <a:buChar char="Ø"/>
              <a:tabLst>
                <a:tab pos="180975" algn="l"/>
              </a:tabLst>
            </a:pPr>
            <a:r>
              <a:rPr lang="ru-RU" b="1"/>
              <a:t>фундаментальные и прикладные аспекты нашей науки, ее взаимосвязь  с аналитической службой.</a:t>
            </a:r>
            <a:r>
              <a:rPr lang="ru-RU">
                <a:solidFill>
                  <a:srgbClr val="0000FF"/>
                </a:solidFill>
              </a:rPr>
              <a:t>               </a:t>
            </a:r>
          </a:p>
          <a:p>
            <a:pPr algn="just">
              <a:lnSpc>
                <a:spcPct val="115000"/>
              </a:lnSpc>
              <a:buClr>
                <a:schemeClr val="tx1"/>
              </a:buClr>
              <a:buFont typeface="Wingdings" pitchFamily="2" charset="2"/>
              <a:buNone/>
              <a:tabLst>
                <a:tab pos="180975" algn="l"/>
              </a:tabLst>
            </a:pPr>
            <a:r>
              <a:rPr lang="ru-RU">
                <a:solidFill>
                  <a:srgbClr val="FF0066"/>
                </a:solidFill>
              </a:rPr>
              <a:t>                                      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Что такое «аналитическая химия»?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/>
              <a:t>«</a:t>
            </a:r>
            <a:r>
              <a:rPr lang="en-US" b="1"/>
              <a:t>Analytical chemistry is what analytical chemists do</a:t>
            </a:r>
            <a:r>
              <a:rPr lang="ru-RU" b="1"/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oup 2"/>
          <p:cNvGraphicFramePr>
            <a:graphicFrameLocks noGrp="1"/>
          </p:cNvGraphicFramePr>
          <p:nvPr/>
        </p:nvGraphicFramePr>
        <p:xfrm>
          <a:off x="144463" y="1700213"/>
          <a:ext cx="8820150" cy="5044123"/>
        </p:xfrm>
        <a:graphic>
          <a:graphicData uri="http://schemas.openxmlformats.org/drawingml/2006/table">
            <a:tbl>
              <a:tblPr/>
              <a:tblGrid>
                <a:gridCol w="2482850"/>
                <a:gridCol w="1944687"/>
                <a:gridCol w="1368425"/>
                <a:gridCol w="3024188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Базовая дефиниция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Отличия и  преимущества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Некоторые сторонники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Недостатки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Наука об определении химического состава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Обобщенность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Шаевич,    Фритц и Шенк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Неполнота (структура?).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Наука о теоретических основах анализа и характеристических свойствах веществ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Фундаментальный характер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Алимарин, Москвин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Неполнота                                   (прикладная составляющая?)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Наука о методах химического анализа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Прикладной характер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Клячко, Золотов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Неполнота                        (фундаментальная составляющая?)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Наука о получении и формировании сигналов, несущих информацию о химическом составе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Современность, конкретность, перспективность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Данцер, Беляев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Непривычность для химиков.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Неполнота (дешифровка и интерпретация сигналов?)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</a:rPr>
                        <a:t>Наука об измерении химической формы движения материи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Философский характер, связь с метрологией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Комарь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Неконкретность.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Неполнота (качеств.анализ?) Ошибочность (измерение формы?)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700338" y="109538"/>
            <a:ext cx="4017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аналитическая  химия?</a:t>
            </a: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0" y="931863"/>
            <a:ext cx="9144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500" b="1"/>
              <a:t>Десятки известных определений АХ как области исследований сводятся к пяти базовым: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Компромиссное  определение АХ </a:t>
            </a:r>
          </a:p>
          <a:p>
            <a:pPr algn="ctr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области исследований</a:t>
            </a:r>
            <a:endParaRPr lang="ru-RU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1844675"/>
            <a:ext cx="8459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/>
              <a:t>Принято на конференции Евроанализ </a:t>
            </a:r>
            <a:r>
              <a:rPr lang="en-US" sz="1500"/>
              <a:t>VII</a:t>
            </a:r>
            <a:r>
              <a:rPr lang="ru-RU" sz="1500"/>
              <a:t>  в Эдинбурге, 1993 г.</a:t>
            </a:r>
          </a:p>
          <a:p>
            <a:pPr>
              <a:lnSpc>
                <a:spcPct val="120000"/>
              </a:lnSpc>
            </a:pPr>
            <a:r>
              <a:rPr lang="ru-RU" sz="1500"/>
              <a:t>Одобрено Отделением аналитической химии Федерации европейских химических обществ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3573463"/>
            <a:ext cx="8569325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«Аналитическая химия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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научная дисциплина, которая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развивает и применяет методы, средства и общую методологию получения информации о составе и природе вещества (в пространстве и</a:t>
            </a: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времени)».</a:t>
            </a:r>
            <a:r>
              <a:rPr lang="ru-RU" sz="2000" b="1" i="1">
                <a:sym typeface="Symbol" pitchFamily="18" charset="2"/>
              </a:rPr>
              <a:t>                                            </a:t>
            </a:r>
            <a:r>
              <a:rPr lang="ru-RU" b="1" i="1">
                <a:sym typeface="Symbol" pitchFamily="18" charset="2"/>
              </a:rPr>
              <a:t>                       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8313" y="2330450"/>
            <a:ext cx="8675687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Aft>
                <a:spcPct val="50000"/>
              </a:spcAft>
              <a:tabLst>
                <a:tab pos="323850" algn="l"/>
              </a:tabLst>
            </a:pPr>
            <a:r>
              <a:rPr lang="ru-RU" b="1">
                <a:solidFill>
                  <a:srgbClr val="FF0000"/>
                </a:solidFill>
              </a:rPr>
              <a:t>ПРЕДМЕТ ЭТОЙ  НАУКИ</a:t>
            </a:r>
            <a:r>
              <a:rPr lang="ru-RU"/>
              <a:t>  </a:t>
            </a:r>
            <a:r>
              <a:rPr lang="ru-RU" sz="1700" b="1">
                <a:solidFill>
                  <a:srgbClr val="FF0000"/>
                </a:solidFill>
              </a:rPr>
              <a:t>многоаспектен.  Он  включает:</a:t>
            </a:r>
            <a:endParaRPr lang="ru-RU" sz="170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tabLst>
                <a:tab pos="323850" algn="l"/>
              </a:tabLst>
            </a:pPr>
            <a:r>
              <a:rPr lang="ru-RU" sz="1700" b="1"/>
              <a:t>   </a:t>
            </a:r>
            <a:r>
              <a:rPr 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Химический состав и молекулярная структура объектов анализа; </a:t>
            </a:r>
            <a:endParaRPr lang="ru-RU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tabLst>
                <a:tab pos="323850" algn="l"/>
              </a:tabLst>
            </a:pPr>
            <a:r>
              <a:rPr 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Характеристические свойства объектов (АС); </a:t>
            </a:r>
            <a:endParaRPr lang="ru-RU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tabLst>
                <a:tab pos="323850" algn="l"/>
              </a:tabLst>
            </a:pPr>
            <a:r>
              <a:rPr 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Методы и методики; </a:t>
            </a:r>
            <a:endParaRPr lang="ru-RU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tabLst>
                <a:tab pos="323850" algn="l"/>
              </a:tabLst>
            </a:pPr>
            <a:r>
              <a:rPr lang="ru-RU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Организацию аналитической службы и обеспечение качества анализа.</a:t>
            </a:r>
            <a:r>
              <a:rPr lang="ru-RU" sz="1700" b="1"/>
              <a:t> </a:t>
            </a:r>
            <a:endParaRPr lang="ru-RU" sz="1700"/>
          </a:p>
        </p:txBody>
      </p:sp>
      <p:sp useBgFill="1"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561262" cy="3968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МЕТОДОЛОГИЧЕСКИЕ  ХАРАКТЕРИСТИКИ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4248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b="1">
                <a:solidFill>
                  <a:srgbClr val="FF0000"/>
                </a:solidFill>
              </a:rPr>
              <a:t>ОБЪЕКТ  </a:t>
            </a:r>
            <a:r>
              <a:rPr lang="ru-RU" b="1"/>
              <a:t>НАУКИ</a:t>
            </a:r>
            <a:r>
              <a:rPr lang="ru-RU"/>
              <a:t>  -  </a:t>
            </a:r>
            <a:r>
              <a:rPr lang="ru-RU" sz="1700" b="1"/>
              <a:t>все</a:t>
            </a:r>
            <a:r>
              <a:rPr lang="ru-RU"/>
              <a:t> </a:t>
            </a:r>
            <a:r>
              <a:rPr lang="ru-RU" sz="1700" b="1"/>
              <a:t>вещества  и процесс их  химического  анализа</a:t>
            </a:r>
            <a:endParaRPr lang="ru-RU" sz="17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8313" y="5157788"/>
            <a:ext cx="82089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/>
              <a:t>ЦЕЛИ </a:t>
            </a:r>
            <a:r>
              <a:rPr lang="ru-RU"/>
              <a:t>- </a:t>
            </a:r>
            <a:r>
              <a:rPr lang="ru-RU" sz="1700" b="1"/>
              <a:t>получение достоверной информации о химическом составе        (а также о структуре) изучаемых веществ,  получение новых знаний о процессе анализа  и   совершенствование этого процесса.</a:t>
            </a:r>
            <a:endParaRPr lang="ru-RU" sz="17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468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841851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893175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875</Words>
  <Application>Microsoft Office PowerPoint</Application>
  <PresentationFormat>Экран (4:3)</PresentationFormat>
  <Paragraphs>185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Wingdings</vt:lpstr>
      <vt:lpstr>Times New Roman</vt:lpstr>
      <vt:lpstr>Symbol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«аналитическая химия»?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метод идентификации органических веществ – ритмическая кристаллизация.</vt:lpstr>
      <vt:lpstr>АНАЛИТИЧЕСКИЙ ЦИКЛ И ЕГО ЭТАПЫ. УНИВЕРСАЛЬНАЯ СИСТЕМА ХИМИЧЕСКОГО АНАЛИЗА </vt:lpstr>
      <vt:lpstr>Журнал аналитической химии 2010 г.</vt:lpstr>
      <vt:lpstr>Презентация PowerPoint</vt:lpstr>
      <vt:lpstr>Презентация PowerPoint</vt:lpstr>
      <vt:lpstr>Связь аналитической службы с другими системами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Дешифровка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Аленовская Ольга Владимировна</cp:lastModifiedBy>
  <cp:revision>40</cp:revision>
  <dcterms:created xsi:type="dcterms:W3CDTF">2010-10-14T05:28:11Z</dcterms:created>
  <dcterms:modified xsi:type="dcterms:W3CDTF">2019-01-29T11:00:09Z</dcterms:modified>
</cp:coreProperties>
</file>