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7" r:id="rId7"/>
    <p:sldId id="274" r:id="rId8"/>
    <p:sldId id="275" r:id="rId9"/>
    <p:sldId id="276" r:id="rId10"/>
    <p:sldId id="280" r:id="rId11"/>
    <p:sldId id="260" r:id="rId12"/>
    <p:sldId id="261" r:id="rId13"/>
    <p:sldId id="278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D33E0-9154-44F9-9894-901CDC2A4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3C5C-13E8-4292-9E56-D28DDDE7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39D0-8C25-4086-A6DB-EC515321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3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C325C-078B-4151-8638-9C6C1FBC9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5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6657-8D6F-401A-8329-5ED0C3412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9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C7DB-82A2-4AB1-A855-ADBF2D8E9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0978-0399-4856-8749-ACC3F3F83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EE27-195A-4E42-887B-89C8DE0D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0214-6C47-4E42-89E3-BECEE5AC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B56C-50F4-4A4A-9B98-A2011326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C769-A513-4496-9DEC-170E82074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A48A-2958-42A0-96FD-E7B553370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D2531C-A411-41DE-AD51-1C4EA9773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htrih-m.kuzbass.ru/files/production/gnom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sek.ru/small_img_catalogue.php?img=ff23351evd-250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asek.ru/small_img_catalogue.php?img=29d913fpilotm.jpg" TargetMode="External"/><Relationship Id="rId7" Type="http://schemas.openxmlformats.org/officeDocument/2006/relationships/image" Target="http://www.asek.ru/small_img_catalogue.php?img=712c01eE-350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http://www.asek.ru/small_img_catalogue.php?img=4ef5a2eEVD-3000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techportal.ru/img/db/3367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allofsafety.ru/img/goods/image/2689.jpg" TargetMode="External"/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diabet03.ru/upload/iblock/0bd/gljukometr-one-touch-seect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57200" y="-839788"/>
            <a:ext cx="8229600" cy="69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ctr"/>
            <a:endParaRPr lang="ru-RU" sz="2800" b="1"/>
          </a:p>
          <a:p>
            <a:pPr marL="342900" indent="-342900" algn="ctr"/>
            <a:endParaRPr lang="ru-RU" sz="2800" b="1"/>
          </a:p>
          <a:p>
            <a:pPr marL="342900" indent="-342900" algn="ctr"/>
            <a:r>
              <a:rPr lang="ru-RU" sz="2800" b="1"/>
              <a:t>Тема 6</a:t>
            </a:r>
          </a:p>
          <a:p>
            <a:pPr marL="342900" indent="-342900" algn="ctr"/>
            <a:r>
              <a:rPr lang="ru-RU" sz="2800" b="1"/>
              <a:t>ПРИОРИТЕТНЫЕ НАПРАВЛЕНИЯ РАЗВИТИЯ АНАЛИТИЧЕСКОЙ ХИМИИ</a:t>
            </a:r>
          </a:p>
          <a:p>
            <a:pPr marL="342900" indent="-342900" algn="ctr"/>
            <a:endParaRPr lang="ru-RU" sz="2800" b="1"/>
          </a:p>
          <a:p>
            <a:pPr marL="342900" indent="-342900" algn="ctr"/>
            <a:endParaRPr lang="ru-RU" sz="2800" b="1"/>
          </a:p>
          <a:p>
            <a:pPr marL="342900" indent="-342900" algn="ctr"/>
            <a:endParaRPr lang="ru-RU" sz="2800"/>
          </a:p>
          <a:p>
            <a:pPr marL="342900" indent="-342900">
              <a:buFontTx/>
              <a:buAutoNum type="arabicPeriod"/>
            </a:pPr>
            <a:r>
              <a:rPr lang="ru-RU" sz="2800"/>
              <a:t>Вклад советских и украинских аналитиков.</a:t>
            </a:r>
          </a:p>
          <a:p>
            <a:pPr marL="342900" indent="-342900">
              <a:buFontTx/>
              <a:buAutoNum type="arabicPeriod"/>
            </a:pPr>
            <a:endParaRPr lang="ru-RU" sz="2800"/>
          </a:p>
          <a:p>
            <a:pPr marL="342900" indent="-342900"/>
            <a:r>
              <a:rPr lang="ru-RU" sz="2800"/>
              <a:t>2. Актуальные задачи аналитической химии и пути их решения. Скрининг. Проточно-инжекционный анализ.</a:t>
            </a:r>
          </a:p>
          <a:p>
            <a:pPr marL="342900" indent="-342900"/>
            <a:endParaRPr lang="ru-RU" sz="2800"/>
          </a:p>
          <a:p>
            <a:pPr marL="342900" indent="-342900"/>
            <a:r>
              <a:rPr lang="ru-RU" sz="2800"/>
              <a:t>3. Тенденции развития аналитической химии в 21 веке</a:t>
            </a:r>
            <a:r>
              <a:rPr lang="ru-RU" sz="240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810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25717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35600" y="3213100"/>
            <a:ext cx="2582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i="1"/>
              <a:t>«Электронный язык»</a:t>
            </a:r>
            <a:r>
              <a:rPr lang="ru-RU"/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13100"/>
            <a:ext cx="28575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04800" y="228600"/>
            <a:ext cx="86010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/>
            <a:r>
              <a:rPr lang="ru-RU" sz="2000" b="1">
                <a:cs typeface="Times New Roman" pitchFamily="18" charset="0"/>
              </a:rPr>
              <a:t>Примеры внелабораторных анализов («полевая аналитическая химия»)</a:t>
            </a:r>
            <a:endParaRPr lang="ru-RU" sz="2000" b="1"/>
          </a:p>
          <a:p>
            <a:pPr marL="342900" indent="-342900"/>
            <a:endParaRPr lang="ru-RU" sz="2000" b="1"/>
          </a:p>
          <a:p>
            <a:pPr marL="342900" indent="-342900"/>
            <a:endParaRPr lang="ru-RU" sz="2000"/>
          </a:p>
          <a:p>
            <a:pPr marL="342900" indent="-342900" eaLnBrk="0" hangingPunct="0"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Полевые анализы при поиске полезных ископаемых.</a:t>
            </a:r>
            <a:endParaRPr lang="ru-RU" b="1"/>
          </a:p>
          <a:p>
            <a:pPr marL="342900" indent="-342900" eaLnBrk="0" hangingPunct="0">
              <a:buFontTx/>
              <a:buAutoNum type="arabicPeriod"/>
            </a:pPr>
            <a:endParaRPr lang="ru-RU" b="1"/>
          </a:p>
          <a:p>
            <a:pPr marL="342900" indent="-342900" eaLnBrk="0" hangingPunct="0"/>
            <a:r>
              <a:rPr lang="ru-RU" b="1">
                <a:cs typeface="Times New Roman" pitchFamily="18" charset="0"/>
              </a:rPr>
              <a:t>2. Определение метана в шахте.</a:t>
            </a:r>
            <a:endParaRPr lang="ru-RU" b="1"/>
          </a:p>
          <a:p>
            <a:pPr marL="342900" indent="-342900" eaLnBrk="0" hangingPunct="0"/>
            <a:endParaRPr lang="ru-RU"/>
          </a:p>
          <a:p>
            <a:pPr marL="342900" indent="-342900" eaLnBrk="0" hangingPunct="0"/>
            <a:r>
              <a:rPr lang="ru-RU">
                <a:cs typeface="Times New Roman" pitchFamily="18" charset="0"/>
              </a:rPr>
              <a:t>Газоанализатор непрерывного определения метана в шахтном воздухе ГНОМ-1</a:t>
            </a:r>
            <a:endParaRPr lang="ru-RU"/>
          </a:p>
          <a:p>
            <a:pPr marL="342900" indent="-342900" eaLnBrk="0" hangingPunct="0"/>
            <a:endParaRPr lang="ru-RU"/>
          </a:p>
        </p:txBody>
      </p:sp>
      <p:pic>
        <p:nvPicPr>
          <p:cNvPr id="12291" name="Picture 4" descr="http://shtrih-m.kuzbass.ru/files/production/gnom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428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526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533400" y="533400"/>
            <a:ext cx="8107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3. Контроль воздуха, воды с использованием автоматизированных станций</a:t>
            </a:r>
            <a:endParaRPr lang="ru-RU" b="1"/>
          </a:p>
          <a:p>
            <a:pPr eaLnBrk="0" hangingPunct="0"/>
            <a:endParaRPr lang="ru-RU"/>
          </a:p>
        </p:txBody>
      </p:sp>
      <p:pic>
        <p:nvPicPr>
          <p:cNvPr id="13315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6263" y="3038475"/>
            <a:ext cx="2038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57200" y="3459163"/>
            <a:ext cx="83058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Cтационарный многокомпонентный газоанализатор промышленных выбросов АНКАТ-410. Предназначен для непрерывного экологического и технологического контроля О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, СО, СО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, NО, NО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, SО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, H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S, НC</a:t>
            </a:r>
            <a:r>
              <a:rPr lang="en-US">
                <a:cs typeface="Times New Roman" pitchFamily="18" charset="0"/>
              </a:rPr>
              <a:t>l</a:t>
            </a:r>
            <a:r>
              <a:rPr lang="ru-RU">
                <a:cs typeface="Times New Roman" pitchFamily="18" charset="0"/>
              </a:rPr>
              <a:t>, NН</a:t>
            </a:r>
            <a:r>
              <a:rPr lang="ru-RU" baseline="-30000">
                <a:cs typeface="Times New Roman" pitchFamily="18" charset="0"/>
              </a:rPr>
              <a:t>3</a:t>
            </a:r>
            <a:r>
              <a:rPr lang="ru-RU">
                <a:cs typeface="Times New Roman" pitchFamily="18" charset="0"/>
              </a:rPr>
              <a:t>, Cl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, а также для анализа отработавших газов (СО, NО, NО</a:t>
            </a:r>
            <a:r>
              <a:rPr lang="ru-RU" baseline="-30000">
                <a:cs typeface="Times New Roman" pitchFamily="18" charset="0"/>
              </a:rPr>
              <a:t>Х</a:t>
            </a:r>
            <a:r>
              <a:rPr lang="ru-RU">
                <a:cs typeface="Times New Roman" pitchFamily="18" charset="0"/>
              </a:rPr>
              <a:t>) тепловозов и других дизельных двигателей.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Метод измерения – электрохимический или оптико-абсорбционный). Область применения: топливосжигающие и технологические установки предприятий энергетики, металлургической, стекольной, химической и нефтяной промышленностей, предприятия производители строительных материалов, железнодорожный транспорт.</a:t>
            </a:r>
            <a:endParaRPr lang="ru-RU"/>
          </a:p>
        </p:txBody>
      </p:sp>
      <p:pic>
        <p:nvPicPr>
          <p:cNvPr id="13317" name="Picture 7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038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Прибор First Alert для определения концентрации СО в салоне машины и в жилых помещениях</a:t>
            </a:r>
          </a:p>
        </p:txBody>
      </p:sp>
      <p:pic>
        <p:nvPicPr>
          <p:cNvPr id="14339" name="Picture 4" descr="big-Ugarnii_Gaz_report1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9525"/>
            <a:ext cx="7924800" cy="474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0"/>
          <p:cNvSpPr>
            <a:spLocks noChangeArrowheads="1"/>
          </p:cNvSpPr>
          <p:nvPr/>
        </p:nvSpPr>
        <p:spPr bwMode="auto">
          <a:xfrm>
            <a:off x="2667000" y="762000"/>
            <a:ext cx="37338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38050" bIns="114264" anchor="ctr">
            <a:spAutoFit/>
          </a:bodyPr>
          <a:lstStyle/>
          <a:p>
            <a:r>
              <a:rPr lang="ru-RU"/>
              <a:t>Детекторы взрывчатых веществ</a:t>
            </a:r>
            <a:endParaRPr lang="ru-RU" b="1"/>
          </a:p>
          <a:p>
            <a:pPr eaLnBrk="0" hangingPunct="0"/>
            <a:endParaRPr lang="ru-RU"/>
          </a:p>
        </p:txBody>
      </p:sp>
      <p:sp>
        <p:nvSpPr>
          <p:cNvPr id="15363" name="Rectangle 131"/>
          <p:cNvSpPr>
            <a:spLocks noChangeArrowheads="1"/>
          </p:cNvSpPr>
          <p:nvPr/>
        </p:nvSpPr>
        <p:spPr bwMode="auto">
          <a:xfrm>
            <a:off x="2209800" y="228600"/>
            <a:ext cx="4703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/>
              <a:t>4. Таможенный, пограничный контроль</a:t>
            </a:r>
          </a:p>
        </p:txBody>
      </p:sp>
      <p:sp>
        <p:nvSpPr>
          <p:cNvPr id="15364" name="Rectangle 390"/>
          <p:cNvSpPr>
            <a:spLocks noChangeArrowheads="1"/>
          </p:cNvSpPr>
          <p:nvPr/>
        </p:nvSpPr>
        <p:spPr bwMode="auto">
          <a:xfrm>
            <a:off x="228600" y="2714625"/>
            <a:ext cx="8229600" cy="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394"/>
          <p:cNvSpPr>
            <a:spLocks noChangeArrowheads="1"/>
          </p:cNvSpPr>
          <p:nvPr/>
        </p:nvSpPr>
        <p:spPr bwMode="auto">
          <a:xfrm>
            <a:off x="228600" y="2714625"/>
            <a:ext cx="82296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710" name="Group 446"/>
          <p:cNvGraphicFramePr>
            <a:graphicFrameLocks noGrp="1"/>
          </p:cNvGraphicFramePr>
          <p:nvPr/>
        </p:nvGraphicFramePr>
        <p:xfrm>
          <a:off x="228600" y="1981200"/>
          <a:ext cx="8229600" cy="4114800"/>
        </p:xfrm>
        <a:graphic>
          <a:graphicData uri="http://schemas.openxmlformats.org/drawingml/2006/table">
            <a:tbl>
              <a:tblPr/>
              <a:tblGrid>
                <a:gridCol w="3543300"/>
                <a:gridCol w="1143000"/>
                <a:gridCol w="3543300"/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69F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Фотография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69F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69F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описание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Sabre 4000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Новейшая модель портативного экспресс-анализатора взрывчатых веществ, наркотиков, химического оружия и токсичных промышленных веществ (ТПВ)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EVD-2500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Простой в эксплуатации прибор, обнаруживающий широкий спектр взрывчатых веществ, включая маркеры ICAO.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5384" name="Picture 450" descr="анализатор Sabre 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452" descr="Детектор вв EVD 25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228600" y="2151063"/>
            <a:ext cx="8229600" cy="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228600" y="2151063"/>
            <a:ext cx="82296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228600" y="2151063"/>
            <a:ext cx="8229600" cy="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362" name="Group 74"/>
          <p:cNvGraphicFramePr>
            <a:graphicFrameLocks noGrp="1"/>
          </p:cNvGraphicFramePr>
          <p:nvPr/>
        </p:nvGraphicFramePr>
        <p:xfrm>
          <a:off x="685800" y="152400"/>
          <a:ext cx="8229600" cy="63881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6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EVD-3000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обнаружения как частиц взрывчатых веществ, так и их паров, без использования радиоактивного источника и расходных материалов.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2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E-3500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Предназначен для обнаружения как частиц взрывчатых веществ, так и их паров, способен обнаружить следы военных, коммерческих, а также домашнего приготовления, взрывчатых веществ, включая маркирующие вещества ICAO, пластиковую взрывчатку, нитрат аммония, черный порох и TATP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56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ПИЛОТ-М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Прибор предназначен для обнаружения паров взрывчатых веществ в негерметичных объемах и следов взрывчатых на поверхности объектов.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pic>
        <p:nvPicPr>
          <p:cNvPr id="16407" name="Picture 71" descr="детектор взрывчатки ПИЛОТ-М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75" descr="обнаружитель вв EVD-30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76" descr="E-350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047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-1100138" y="185102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1" name="Picture 4" descr="http://www.techportal.ru/img/db/336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886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3400" y="4038600"/>
            <a:ext cx="815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>
                <a:cs typeface="Times New Roman" pitchFamily="18" charset="0"/>
              </a:rPr>
              <a:t>Альфа-6 – Прибор для обнаружения взрывчатых и наркотических веществ</a:t>
            </a:r>
            <a:endParaRPr lang="ru-RU" sz="2400"/>
          </a:p>
          <a:p>
            <a:pPr algn="ctr" eaLnBrk="0" hangingPunct="0"/>
            <a:r>
              <a:rPr lang="ru-RU" sz="2400">
                <a:cs typeface="Times New Roman" pitchFamily="18" charset="0"/>
              </a:rPr>
              <a:t>Принцип работы – магнитно-молекулярный резонанс. Диапазон действия: в радиусе 150 метров от оператора, чувствительность – 15 нанограмм</a:t>
            </a:r>
            <a:endParaRPr lang="ru-RU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-4449763" y="20050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5" name="Picture 4" descr="Фотография товара МО-2Д Детектор следов взрывчатых веществ на документах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9763" y="20050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81000" y="3287713"/>
            <a:ext cx="8305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FF0000"/>
                </a:solidFill>
                <a:cs typeface="Times New Roman" pitchFamily="18" charset="0"/>
              </a:rPr>
              <a:t>Детектор следов взрывчатых веществ на документах МО-2Д.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Детектор предназначен для обнаружения следов взрывчатых веществ на паспортах, удостоверениях, пластиковых картах или на иных предметах с применением пробоотборных салфеток.</a:t>
            </a:r>
            <a:endParaRPr lang="ru-RU">
              <a:cs typeface="Times New Roman" pitchFamily="18" charset="0"/>
            </a:endParaRPr>
          </a:p>
          <a:p>
            <a:pPr algn="just" eaLnBrk="0" hangingPunct="0"/>
            <a:r>
              <a:rPr lang="ru-RU">
                <a:cs typeface="Times New Roman" pitchFamily="18" charset="0"/>
              </a:rPr>
              <a:t>Введение документа или пробоотборной салфетки в документоприемник (десорбер), автоматически инициирует процесс анализа: документ обдувается потоком нагретого воздуха, который вместе с парами десорбированных веществ поступает в аналитический тракт детектора. </a:t>
            </a:r>
            <a:r>
              <a:rPr lang="ru-RU" b="1">
                <a:cs typeface="Times New Roman" pitchFamily="18" charset="0"/>
              </a:rPr>
              <a:t>Аналитический принцип:</a:t>
            </a:r>
            <a:r>
              <a:rPr lang="ru-RU">
                <a:cs typeface="Times New Roman" pitchFamily="18" charset="0"/>
              </a:rPr>
              <a:t> нелинейная зависимость подвижности ионов от напряженности электрического поля. Чувствительность: 5-10 нг в зависимости от вида взрывчатого вещества.</a:t>
            </a:r>
            <a:endParaRPr lang="ru-RU"/>
          </a:p>
        </p:txBody>
      </p:sp>
      <p:pic>
        <p:nvPicPr>
          <p:cNvPr id="18437" name="Picture 7" descr="Фотография товара МО-2Д Детектор следов взрывчатых веществ на докумен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295400" y="381000"/>
            <a:ext cx="7148513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47610"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5. Алкоголь в воздухе, выдыхаемом водителем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6. Обнаружение боевых отравляющих веществ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7. Определение рН в почвенной вытяжке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8. Определение глюкозы в крови у больных сахарным диабетом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/>
          </a:p>
        </p:txBody>
      </p:sp>
      <p:pic>
        <p:nvPicPr>
          <p:cNvPr id="19459" name="Picture 4" descr="Глюкометр Уан Тач Селект ( One Touch Select 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19716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52400" y="4419600"/>
            <a:ext cx="88392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Глюкометр</a:t>
            </a:r>
            <a:r>
              <a:rPr lang="ru-RU" sz="2400">
                <a:solidFill>
                  <a:srgbClr val="000000"/>
                </a:solidFill>
                <a:latin typeface="Tahoma" charset="0"/>
                <a:ea typeface="Times New Roman" pitchFamily="18" charset="0"/>
                <a:cs typeface="Tahoma" charset="0"/>
              </a:rPr>
              <a:t> </a:t>
            </a:r>
            <a:endParaRPr lang="ru-RU" sz="2400"/>
          </a:p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Диапазон измерений 1,1-33,3 ммоль/л. Крошечная капля крови для анализа.</a:t>
            </a:r>
            <a:endParaRPr lang="ru-RU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-4573588" y="1335088"/>
            <a:ext cx="208756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47610" anchor="ctr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МИНИАТЮРИЗАЦИЯ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1. рН-метры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20483" name="Picture 4" descr="DSC0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3588" y="2128838"/>
            <a:ext cx="2152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28600" y="4951413"/>
            <a:ext cx="838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Прибор применяется в аналитических лабораториях, в полевых мобильных лабораториях для быстрого определения pH среды и измерения температуры, в фермерских хозяйствах для измерения pH почвы, измерения pH и температуры молочных продуктов и др.</a:t>
            </a:r>
            <a:endParaRPr lang="ru-RU"/>
          </a:p>
        </p:txBody>
      </p:sp>
      <p:pic>
        <p:nvPicPr>
          <p:cNvPr id="20485" name="Picture 7" descr="DSC0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152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57200" y="366713"/>
            <a:ext cx="83820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47610" anchor="ctr">
            <a:spAutoFit/>
          </a:bodyPr>
          <a:lstStyle/>
          <a:p>
            <a:pPr algn="ctr"/>
            <a:r>
              <a:rPr lang="ru-RU" sz="2000" b="1"/>
              <a:t>МИНИАТЮРИЗАЦИЯ</a:t>
            </a:r>
          </a:p>
          <a:p>
            <a:endParaRPr lang="ru-RU" sz="2000" b="1"/>
          </a:p>
          <a:p>
            <a:r>
              <a:rPr lang="ru-RU" b="1"/>
              <a:t>1. рН-метры</a:t>
            </a:r>
          </a:p>
          <a:p>
            <a:pPr eaLnBrk="0" hangingPunct="0"/>
            <a:endParaRPr lang="ru-RU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Некоторые важные достижения отечественных специалистов</a:t>
            </a:r>
            <a:endParaRPr lang="ru-RU" sz="2400"/>
          </a:p>
          <a:p>
            <a:pPr eaLnBrk="0" hangingPunct="0"/>
            <a:endParaRPr lang="ru-RU"/>
          </a:p>
        </p:txBody>
      </p:sp>
      <p:graphicFrame>
        <p:nvGraphicFramePr>
          <p:cNvPr id="6287" name="Group 143"/>
          <p:cNvGraphicFramePr>
            <a:graphicFrameLocks noGrp="1"/>
          </p:cNvGraphicFramePr>
          <p:nvPr/>
        </p:nvGraphicFramePr>
        <p:xfrm>
          <a:off x="609600" y="990600"/>
          <a:ext cx="8001000" cy="5638800"/>
        </p:xfrm>
        <a:graphic>
          <a:graphicData uri="http://schemas.openxmlformats.org/drawingml/2006/table">
            <a:tbl>
              <a:tblPr/>
              <a:tblGrid>
                <a:gridCol w="5019675"/>
                <a:gridCol w="29813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фосфора с молибдатом аммония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Г.Б Струве, Г. Свандберг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в практику анализа органических комплексообразующих реагентов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М.А. Ильинский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Л.А. Чугаев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В.И. Кузнецов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А.К. Бабко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хроматографии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М.С. Цвет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капельного анализа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Н.А. Тананаев (независимо от Ф. Файгля)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Лиганднообменная хроматография для разделения оптических изомеров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В.А. Даванков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электротермического атомно-абсорбционного метода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Б.В. Львов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метода электронного зонда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И.Б. Боровский, Н.П. Ильин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спектроскопии комбинационного рассеяния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Л.И. Мендельштам,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Г.С. Ландсберг (одновременно и независимо от Ч. Рамана)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уравнения для прямой потенциометрии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Б.П. Никольский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метода ЭПР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Е.К. Завойский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«электронного языка»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Ю.Г. Власов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685800"/>
            <a:ext cx="4891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47610" anchor="ctr">
            <a:spAutoFit/>
          </a:bodyPr>
          <a:lstStyle/>
          <a:p>
            <a:r>
              <a:rPr lang="ru-RU" b="1"/>
              <a:t>2. Мини-приборы для определения газов</a:t>
            </a:r>
          </a:p>
          <a:p>
            <a:pPr eaLnBrk="0" hangingPunct="0"/>
            <a:endParaRPr lang="ru-RU"/>
          </a:p>
        </p:txBody>
      </p:sp>
      <p:pic>
        <p:nvPicPr>
          <p:cNvPr id="21507" name="Picture 5" descr="Detector_Tu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2905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naso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981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3400" y="685800"/>
            <a:ext cx="5019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47610" anchor="ctr">
            <a:spAutoFit/>
          </a:bodyPr>
          <a:lstStyle/>
          <a:p>
            <a:r>
              <a:rPr lang="ru-RU" b="1"/>
              <a:t>3. Определение растворенного кислорода</a:t>
            </a:r>
          </a:p>
          <a:p>
            <a:pPr eaLnBrk="0" hangingPunct="0"/>
            <a:endParaRPr lang="ru-RU"/>
          </a:p>
        </p:txBody>
      </p:sp>
      <p:pic>
        <p:nvPicPr>
          <p:cNvPr id="22531" name="Picture 5" descr="фото временнно отсутству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057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762000" y="4191000"/>
            <a:ext cx="762000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2" tIns="9522" rIns="9522" bIns="66654" anchor="ctr">
            <a:spAutoFit/>
          </a:bodyPr>
          <a:lstStyle/>
          <a:p>
            <a:r>
              <a:rPr lang="ru-RU" b="1"/>
              <a:t>ЭКОТЕСТ-120</a:t>
            </a:r>
            <a:r>
              <a:rPr lang="ru-RU"/>
              <a:t> – микропроцессорный измеритель химического потребления кислорода (ХПК)</a:t>
            </a:r>
            <a:r>
              <a:rPr lang="ru-RU" b="1"/>
              <a:t>. </a:t>
            </a:r>
            <a:r>
              <a:rPr lang="ru-RU"/>
              <a:t>Назначение: экспресс-анализ дихроматной окисляемости ХПК различных сред. Принцип действия – потенциометрический. Масса – 200 г.</a:t>
            </a:r>
            <a:endParaRPr lang="ru-RU" b="1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762000"/>
            <a:ext cx="73406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47610" anchor="ctr">
            <a:spAutoFit/>
          </a:bodyPr>
          <a:lstStyle/>
          <a:p>
            <a:r>
              <a:rPr lang="ru-RU" b="1"/>
              <a:t>4. Определение загрязнителей в объектах окружающей среды</a:t>
            </a:r>
          </a:p>
          <a:p>
            <a:pPr eaLnBrk="0" hangingPunct="0"/>
            <a:endParaRPr lang="ru-RU"/>
          </a:p>
        </p:txBody>
      </p:sp>
      <p:pic>
        <p:nvPicPr>
          <p:cNvPr id="23555" name="Picture 5" descr="Пчелка-Р. Мини-экспресс-лаборатория. Крисмас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0507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066800" y="4800600"/>
            <a:ext cx="65532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2352" bIns="38088" anchor="ctr">
            <a:spAutoFit/>
          </a:bodyPr>
          <a:lstStyle/>
          <a:p>
            <a:pPr fontAlgn="b"/>
            <a:r>
              <a:rPr lang="ru-RU" b="1"/>
              <a:t>Мини-экспресс-лаборатория "Пчелка-Р" </a:t>
            </a:r>
            <a:r>
              <a:rPr lang="ru-RU"/>
              <a:t>для комплексного обследования химического загрязнения объектов окружающей среды с применением индикаторных трубок и тест-систем</a:t>
            </a:r>
            <a:endParaRPr lang="ru-RU" b="1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3" name="Group 83"/>
          <p:cNvGraphicFramePr>
            <a:graphicFrameLocks noGrp="1"/>
          </p:cNvGraphicFramePr>
          <p:nvPr/>
        </p:nvGraphicFramePr>
        <p:xfrm>
          <a:off x="457200" y="685800"/>
          <a:ext cx="8077200" cy="5334000"/>
        </p:xfrm>
        <a:graphic>
          <a:graphicData uri="http://schemas.openxmlformats.org/drawingml/2006/table">
            <a:tbl>
              <a:tblPr/>
              <a:tblGrid>
                <a:gridCol w="2578100"/>
                <a:gridCol w="2921000"/>
                <a:gridCol w="257810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контроля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параметры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контроля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Воздушная среда (воздух рабочей зоны, газовые промвыбросы)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Аммиак, сероводород, диоксид серы, оксиды азота, хлор, ацетон, бензол, углеводороды нефти, толуол, оксид углерода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Трубки индикаторные,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насос-пробоотборник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Вода, почва и сыпучие среды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рН, хроматы, железо общее, активный хлор, сульфиды, нитраты, нитриты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Тест-системы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 (овощи, фрукты, соки и т.п.)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нитратов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Тест-система, «Нитрат-тест»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0" name="Rectangle 85"/>
          <p:cNvSpPr>
            <a:spLocks noChangeArrowheads="1"/>
          </p:cNvSpPr>
          <p:nvPr/>
        </p:nvSpPr>
        <p:spPr bwMode="auto">
          <a:xfrm>
            <a:off x="914400" y="6076950"/>
            <a:ext cx="7315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47610" anchor="ctr">
            <a:spAutoFit/>
          </a:bodyPr>
          <a:lstStyle/>
          <a:p>
            <a:endParaRPr lang="ru-RU" b="1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609600"/>
            <a:ext cx="6908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47610" anchor="ctr">
            <a:spAutoFit/>
          </a:bodyPr>
          <a:lstStyle/>
          <a:p>
            <a:r>
              <a:rPr lang="ru-RU" b="1"/>
              <a:t>5. Определение электропроводности и других параметров</a:t>
            </a:r>
          </a:p>
          <a:p>
            <a:pPr eaLnBrk="0" hangingPunct="0"/>
            <a:endParaRPr lang="ru-RU"/>
          </a:p>
        </p:txBody>
      </p:sp>
      <p:pic>
        <p:nvPicPr>
          <p:cNvPr id="25603" name="Picture 5" descr="Портативный прибор Multi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685800" y="4419600"/>
            <a:ext cx="7467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47610" anchor="ctr">
            <a:spAutoFit/>
          </a:bodyPr>
          <a:lstStyle/>
          <a:p>
            <a:r>
              <a:rPr lang="ru-RU"/>
              <a:t>Портативный прибор MultiLine c цифровыми датчиками для определения рН, растворенного кислорода и электропроводности</a:t>
            </a:r>
            <a:endParaRPr lang="ru-RU" b="1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3"/>
          <p:cNvSpPr>
            <a:spLocks noChangeArrowheads="1"/>
          </p:cNvSpPr>
          <p:nvPr/>
        </p:nvSpPr>
        <p:spPr bwMode="auto">
          <a:xfrm>
            <a:off x="0" y="457200"/>
            <a:ext cx="8763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cs typeface="Times New Roman" pitchFamily="18" charset="0"/>
              </a:rPr>
              <a:t>Появление новых видов и методов анализа при решении глобальных прикладных задач</a:t>
            </a:r>
            <a:endParaRPr lang="ru-RU" sz="2000"/>
          </a:p>
          <a:p>
            <a:pPr eaLnBrk="0" hangingPunct="0"/>
            <a:endParaRPr lang="ru-RU"/>
          </a:p>
        </p:txBody>
      </p:sp>
      <p:graphicFrame>
        <p:nvGraphicFramePr>
          <p:cNvPr id="7471" name="Group 303"/>
          <p:cNvGraphicFramePr>
            <a:graphicFrameLocks noGrp="1"/>
          </p:cNvGraphicFramePr>
          <p:nvPr/>
        </p:nvGraphicFramePr>
        <p:xfrm>
          <a:off x="685800" y="1676400"/>
          <a:ext cx="7889875" cy="4389438"/>
        </p:xfrm>
        <a:graphic>
          <a:graphicData uri="http://schemas.openxmlformats.org/drawingml/2006/table">
            <a:tbl>
              <a:tblPr/>
              <a:tblGrid>
                <a:gridCol w="1447800"/>
                <a:gridCol w="1039813"/>
                <a:gridCol w="1470025"/>
                <a:gridCol w="2128837"/>
                <a:gridCol w="1803400"/>
              </a:tblGrid>
              <a:tr h="914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решения задачи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Приоритет-ные объекты анализа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методы анализа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Особые требования к методикам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Массовое пр-во различных видов техники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1900-1950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Горные породы, руды, металлы, сплавы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Вначале гравиме-трия и титримет-рия, затем атомно-эмис. и фото-метрич. методы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Экспрессность, возможность автоматизации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ядерного оружия и атомной энергетики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1940-1965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Урановые руды, ядерное горючее, материалы для ядерных реакторов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Вначале фотомет-рия, потом радио-активац. м-ды, масс-спектромет-рия, кулонометрия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 радиац.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3" name="Group 111"/>
          <p:cNvGraphicFramePr>
            <a:graphicFrameLocks noGrp="1"/>
          </p:cNvGraphicFramePr>
          <p:nvPr/>
        </p:nvGraphicFramePr>
        <p:xfrm>
          <a:off x="304800" y="422275"/>
          <a:ext cx="8610600" cy="5883275"/>
        </p:xfrm>
        <a:graphic>
          <a:graphicData uri="http://schemas.openxmlformats.org/drawingml/2006/table">
            <a:tbl>
              <a:tblPr/>
              <a:tblGrid>
                <a:gridCol w="1506538"/>
                <a:gridCol w="933450"/>
                <a:gridCol w="1443037"/>
                <a:gridCol w="2087563"/>
                <a:gridCol w="2640012"/>
              </a:tblGrid>
              <a:tr h="2286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радиоэлектронной промыш-ленности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1955-1980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Полупровод-ники, особо чистые материалы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Экстракц.-фото-метрич. и химико-спектр. анализ, АА, инверс. воль-тамперометрия, люминесценция, кинетич. м-ды, искровая масс-спектрометрия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10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малые навески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Борьба с загрязнением окружающей среды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1970-2000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Вода, воздух, почва, пищевые продукты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виды хроматографии, хромато-масс-спектрометрия, АА, ИВА, лазерная спектроскопия, ПИА, тест-методы, сенсоры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Экспрессность, многокомпонентность, возможность автоматизации, внелабораторный анализ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наследствен-ностью, профилактика заболеваний, борьба с болезнями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наст. время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Биообъекты, лекарства, клетки, белки, гены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ВЭЖХ, электрофорез, резонансные методы, масс-спектрометрия, ПИА, тест-методы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Производительность, недеструктивность, особо малые пробы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Обобщенные показатели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ХПК</a:t>
            </a:r>
          </a:p>
          <a:p>
            <a:pPr eaLnBrk="1" hangingPunct="1"/>
            <a:r>
              <a:rPr lang="ru-RU" smtClean="0"/>
              <a:t>общий органический углерод</a:t>
            </a:r>
          </a:p>
          <a:p>
            <a:pPr eaLnBrk="1" hangingPunct="1"/>
            <a:r>
              <a:rPr lang="ru-RU" smtClean="0"/>
              <a:t>сумма ПАУ</a:t>
            </a:r>
          </a:p>
          <a:p>
            <a:pPr eaLnBrk="1" hangingPunct="1"/>
            <a:r>
              <a:rPr lang="ru-RU" smtClean="0"/>
              <a:t>фенольный индекс</a:t>
            </a:r>
          </a:p>
          <a:p>
            <a:pPr eaLnBrk="1" hangingPunct="1"/>
            <a:r>
              <a:rPr lang="ru-RU" smtClean="0"/>
              <a:t>сумма веществ-антиоксидантов</a:t>
            </a:r>
          </a:p>
          <a:p>
            <a:pPr eaLnBrk="1" hangingPunct="1"/>
            <a:r>
              <a:rPr lang="ru-RU" smtClean="0"/>
              <a:t>электропроводность и др.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СКРИНИНГ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Двухступенчатый анализ.</a:t>
            </a:r>
          </a:p>
          <a:p>
            <a:pPr eaLnBrk="1" hangingPunct="1"/>
            <a:r>
              <a:rPr lang="ru-RU" smtClean="0"/>
              <a:t>1 ступень: отбрасывают пробы, не содержащие искомый компонент. Необнаружение компонента считается окончательным, к соответствующим пробам больше не возвращаются.</a:t>
            </a:r>
          </a:p>
          <a:p>
            <a:pPr eaLnBrk="1" hangingPunct="1"/>
            <a:r>
              <a:rPr lang="ru-RU" smtClean="0"/>
              <a:t>2 ступень: «положительные» пробы исследуют более основательно.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Схема проточно-инжекционного анализатора</a:t>
            </a:r>
          </a:p>
        </p:txBody>
      </p:sp>
      <p:pic>
        <p:nvPicPr>
          <p:cNvPr id="8195" name="Picture 4" descr="3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2450"/>
            <a:ext cx="8610600" cy="461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3200" smtClean="0"/>
              <a:t>Схема анализатора непрерывного потока</a:t>
            </a:r>
            <a:r>
              <a:rPr lang="ru-RU" sz="4000" smtClean="0"/>
              <a:t> </a:t>
            </a:r>
          </a:p>
        </p:txBody>
      </p:sp>
      <p:pic>
        <p:nvPicPr>
          <p:cNvPr id="9219" name="Picture 4" descr="3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74676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Методики проточно-инжекционного анализа, включенные в стандарты Германии</a:t>
            </a:r>
          </a:p>
        </p:txBody>
      </p:sp>
      <p:graphicFrame>
        <p:nvGraphicFramePr>
          <p:cNvPr id="25763" name="Group 16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07025"/>
        </p:xfrm>
        <a:graphic>
          <a:graphicData uri="http://schemas.openxmlformats.org/drawingml/2006/table">
            <a:tbl>
              <a:tblPr/>
              <a:tblGrid>
                <a:gridCol w="2235200"/>
                <a:gridCol w="2263775"/>
                <a:gridCol w="3730625"/>
              </a:tblGrid>
              <a:tr h="107143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Определяемый компонент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определяемых концентраций, мг/л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детектирования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3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0,1-10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Бертло (газовая диффузия)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0,01-1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фотометрический с реактивом Грисса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9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0,1-15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кадмиевый редуктор, фотометрический с реактивом Грисса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0,02-4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восстановление/окисление, фотометрический с реактивом Грисса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54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10-500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потенциометрический с ион-селективным электродом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фенольный индекс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0,01-1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фотометрический с 4-аминоантипирином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5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0,01-1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фотометрический (хлорамин Т, барбитурат)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1156</Words>
  <Application>Microsoft Office PowerPoint</Application>
  <PresentationFormat>Экран (4:3)</PresentationFormat>
  <Paragraphs>172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Обобщенные показатели</vt:lpstr>
      <vt:lpstr>СКРИНИНГ</vt:lpstr>
      <vt:lpstr>Схема проточно-инжекционного анализатора</vt:lpstr>
      <vt:lpstr>Схема анализатора непрерывного потока </vt:lpstr>
      <vt:lpstr>Методики проточно-инжекционного анализа, включенные в стандарты Германии</vt:lpstr>
      <vt:lpstr>Презентация PowerPoint</vt:lpstr>
      <vt:lpstr>Презентация PowerPoint</vt:lpstr>
      <vt:lpstr>Презентация PowerPoint</vt:lpstr>
      <vt:lpstr>Прибор First Alert для определения концентрации СО в салоне машины и в жилых помещениях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Аленовская Ольга Владимировна</dc:creator>
  <cp:lastModifiedBy>Аленовская Ольга Владимировна</cp:lastModifiedBy>
  <cp:revision>18</cp:revision>
  <cp:lastPrinted>1601-01-01T00:00:00Z</cp:lastPrinted>
  <dcterms:created xsi:type="dcterms:W3CDTF">1601-01-01T00:00:00Z</dcterms:created>
  <dcterms:modified xsi:type="dcterms:W3CDTF">2019-01-29T08:44:14Z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